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9"/>
  </p:notesMasterIdLst>
  <p:sldIdLst>
    <p:sldId id="257" r:id="rId2"/>
    <p:sldId id="369" r:id="rId3"/>
    <p:sldId id="279" r:id="rId4"/>
    <p:sldId id="280" r:id="rId5"/>
    <p:sldId id="281" r:id="rId6"/>
    <p:sldId id="370" r:id="rId7"/>
    <p:sldId id="285" r:id="rId8"/>
    <p:sldId id="286" r:id="rId9"/>
    <p:sldId id="287" r:id="rId10"/>
    <p:sldId id="288" r:id="rId11"/>
    <p:sldId id="289" r:id="rId12"/>
    <p:sldId id="290" r:id="rId13"/>
    <p:sldId id="291" r:id="rId14"/>
    <p:sldId id="292" r:id="rId15"/>
    <p:sldId id="293" r:id="rId16"/>
    <p:sldId id="294" r:id="rId17"/>
    <p:sldId id="295" r:id="rId18"/>
    <p:sldId id="298" r:id="rId19"/>
    <p:sldId id="373" r:id="rId20"/>
    <p:sldId id="374" r:id="rId21"/>
    <p:sldId id="377" r:id="rId22"/>
    <p:sldId id="378" r:id="rId23"/>
    <p:sldId id="379" r:id="rId24"/>
    <p:sldId id="375" r:id="rId25"/>
    <p:sldId id="376" r:id="rId26"/>
    <p:sldId id="372" r:id="rId27"/>
    <p:sldId id="299" r:id="rId28"/>
    <p:sldId id="365" r:id="rId29"/>
    <p:sldId id="274" r:id="rId30"/>
    <p:sldId id="275" r:id="rId31"/>
    <p:sldId id="277" r:id="rId32"/>
    <p:sldId id="278" r:id="rId33"/>
    <p:sldId id="358" r:id="rId34"/>
    <p:sldId id="366" r:id="rId35"/>
    <p:sldId id="368" r:id="rId36"/>
    <p:sldId id="282" r:id="rId37"/>
    <p:sldId id="361" r:id="rId38"/>
    <p:sldId id="362" r:id="rId39"/>
    <p:sldId id="364" r:id="rId40"/>
    <p:sldId id="283" r:id="rId41"/>
    <p:sldId id="357" r:id="rId42"/>
    <p:sldId id="352" r:id="rId43"/>
    <p:sldId id="300" r:id="rId44"/>
    <p:sldId id="301" r:id="rId45"/>
    <p:sldId id="302" r:id="rId46"/>
    <p:sldId id="303" r:id="rId47"/>
    <p:sldId id="304" r:id="rId48"/>
    <p:sldId id="305"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7" r:id="rId63"/>
    <p:sldId id="350"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370"/>
            <p14:sldId id="285"/>
            <p14:sldId id="286"/>
            <p14:sldId id="287"/>
            <p14:sldId id="288"/>
            <p14:sldId id="289"/>
            <p14:sldId id="290"/>
            <p14:sldId id="291"/>
            <p14:sldId id="292"/>
            <p14:sldId id="293"/>
            <p14:sldId id="294"/>
            <p14:sldId id="295"/>
            <p14:sldId id="298"/>
            <p14:sldId id="373"/>
            <p14:sldId id="374"/>
            <p14:sldId id="377"/>
            <p14:sldId id="378"/>
            <p14:sldId id="379"/>
            <p14:sldId id="375"/>
            <p14:sldId id="376"/>
            <p14:sldId id="372"/>
            <p14:sldId id="299"/>
            <p14:sldId id="365"/>
            <p14:sldId id="274"/>
            <p14:sldId id="275"/>
            <p14:sldId id="277"/>
            <p14:sldId id="278"/>
            <p14:sldId id="358"/>
            <p14:sldId id="366"/>
            <p14:sldId id="368"/>
            <p14:sldId id="282"/>
            <p14:sldId id="361"/>
            <p14:sldId id="362"/>
            <p14:sldId id="364"/>
            <p14:sldId id="283"/>
            <p14:sldId id="357"/>
          </p14:sldIdLst>
        </p14:section>
        <p14:section name="Symmetric Cryptography" id="{E1AC282D-7AAB-D541-96A8-5DEA093393B5}">
          <p14:sldIdLst>
            <p14:sldId id="352"/>
            <p14:sldId id="300"/>
            <p14:sldId id="301"/>
            <p14:sldId id="302"/>
            <p14:sldId id="303"/>
            <p14:sldId id="304"/>
            <p14:sldId id="305"/>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 name="History" id="{DFE3F725-3FF1-1349-868C-55CE288E7AC2}">
          <p14:sldIdLst>
            <p14:sldId id="317"/>
            <p14:sldId id="318"/>
            <p14:sldId id="319"/>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52"/>
    <p:restoredTop sz="72093"/>
  </p:normalViewPr>
  <p:slideViewPr>
    <p:cSldViewPr snapToGrid="0">
      <p:cViewPr varScale="1">
        <p:scale>
          <a:sx n="196" d="100"/>
          <a:sy n="196" d="100"/>
        </p:scale>
        <p:origin x="792" y="176"/>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59333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symmetric key or secret key cryptography is a cryptographic technique where both parties in the communication share the same key. </a:t>
            </a:r>
          </a:p>
          <a:p>
            <a:pPr marL="0" lvl="0" indent="0" algn="l" rtl="0">
              <a:spcBef>
                <a:spcPts val="0"/>
              </a:spcBef>
              <a:spcAft>
                <a:spcPts val="0"/>
              </a:spcAft>
              <a:buNone/>
            </a:pPr>
            <a:r>
              <a:rPr lang="en-US" dirty="0"/>
              <a:t>In the example we mentioned previously, we have Alice taking her plain text and encrypting it with a secret key to get her ciphertext. </a:t>
            </a:r>
          </a:p>
          <a:p>
            <a:pPr marL="0" lvl="0" indent="0" algn="l" rtl="0">
              <a:spcBef>
                <a:spcPts val="0"/>
              </a:spcBef>
              <a:spcAft>
                <a:spcPts val="0"/>
              </a:spcAft>
              <a:buNone/>
            </a:pPr>
            <a:r>
              <a:rPr lang="en-US" dirty="0"/>
              <a:t>Bob takes that same ciphertext and he decrypts it with the same secret key. </a:t>
            </a:r>
          </a:p>
          <a:p>
            <a:pPr marL="0" lvl="0" indent="0" algn="l" rtl="0">
              <a:spcBef>
                <a:spcPts val="0"/>
              </a:spcBef>
              <a:spcAft>
                <a:spcPts val="0"/>
              </a:spcAft>
              <a:buNone/>
            </a:pPr>
            <a:r>
              <a:rPr lang="en-US" dirty="0"/>
              <a:t>So those two keys are the same and he gets out the original plaintext that Alice encrypted. </a:t>
            </a:r>
          </a:p>
          <a:p>
            <a:pPr marL="0" lvl="0" indent="0" algn="l" rtl="0">
              <a:spcBef>
                <a:spcPts val="0"/>
              </a:spcBef>
              <a:spcAft>
                <a:spcPts val="0"/>
              </a:spcAft>
              <a:buNone/>
            </a:pPr>
            <a:r>
              <a:rPr lang="en-US" dirty="0"/>
              <a:t>So that's basically how symmetric key cryptography works.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59991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There are two types of symmetric key cryptography: stream ciphers and block ciphers. We're going to talk about both of those.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7129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Stream ciphers are a type of symmetric key crypto and they use a fixed length key to produce what's called a pseudo-random stream of bits and what that means is you put in a fixed length key and this algorithm just produces a string of ones and zeros seemingly random but anytime you use the same key into the algorithm you get out that same stream of ones and zeros.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encrypt or decrypt you just use the XOR exclusive or operator to exclusive or those bits with your plaintext in order to encrypt and you exclusive are those same bits in order to decrypt so it works the same way other way whether you encrypting or decrypting you're just exclusive oaring your message with the bits from the bit stream the goal of a stream cipher is to approximate a one-time pad.</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when we discussed a one-time pad I mentioned that it was the only provably secure form of cryptography which is where your key is just as long as your message well a stream cipher has the goal to approximate that but instead of using a key that's as long as a message you use a much smaller key and then that Keys used to generate a very very very long stream of bits.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29172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some two Real-Word Stream Ciphers real-world stream ciphers the first is called RC 4 RC 4 was a stream cipher that's most famously used in WEP the wireless equivalent protocol or wired equivalent protocol for wireless network security it's also an option in TLS or HTTPS for encrypting web traffic but it's not recommended for use anymore it has some mathematical weaknesses that mean it's May it's not suitable for quite a few applications another real-world stream cipher is a 5-1 and this is used for encrypting GSM phone data and conversations and so it's used to encrypt data before your phone sends it wirelessly to the to the operator the NSA is known to routinely break a 5/1 this was released as part of the Snowden leaks so again it's another stream cipher that's not really recommended for for usage so let's do a stream cipher Stream Cipher Encryption Example encryption example so let's say we have some plaintext data that we want to encrypt and we have a key that we're going to use in this case I'll just make it 128 bits we take that key and we feed it into our stream cipher which in this case is our c4 and that causes our c4 to produce key stream which is a potentially infinitely long string of ones and zeros but we produce enough key stream so that we have the same length of key stream as we do plaintext data and then we exclusive-or those two things together in order to get our cipher text so the key stream exclusive board with the plaintext gets me the ciphertext so I could write that as ciphertext equals the key stream exclusive Ord with the plaintext well how do </a:t>
            </a:r>
            <a:r>
              <a:rPr lang="en-US" dirty="0" err="1"/>
              <a:t>i</a:t>
            </a:r>
            <a:r>
              <a:rPr lang="en-US" dirty="0"/>
              <a:t> decrypt decryption is very similar except in this case I have ciphertext that I want to decrypt and I take that same key that was used to encrypt it I put the key into rc4 I get out the same key stream that the person who encrypted got and when I exclusive-or the key stream and the ciphertext together I get the plaintext another way to write that would be to simply say that plaintext equals key stream exclusive Ord with ciphertext so let's look at that a Using XOR with a Stream Cipher little bit more about how we use exclusive or with a stream cipher now when we use exclusive or for encryption we see that the ciphertext equals the plaintext exclusive Ord with the key stream which is just what we went over when we use it for decryption the plaintext equals the cipher text exclusive Ord with the key stream so basically whether you're encrypting or decrypting you simply take the message you're working with and you exclusive-or with the key stream and that performs the encryption or the decryption operation let's look at an example so if XOR Example I'm going to do an encryption now my plaintext is here oh 0 1 1 0 and my key stream is 1 1 0 1 I'm going to exclusive-or them together to get the cipher text now in case you're not familiar with exclusive or are you've forgotten because it's been a long time since you looked at it here's the truth table for exclusive or and what this shows is that if we exclusive or 1 together with 1 we get 0 1 exclusive </a:t>
            </a:r>
            <a:r>
              <a:rPr lang="en-US" dirty="0" err="1"/>
              <a:t>o'red</a:t>
            </a:r>
            <a:r>
              <a:rPr lang="en-US" dirty="0"/>
              <a:t> of 0 is 1 0 exclusive </a:t>
            </a:r>
            <a:r>
              <a:rPr lang="en-US" dirty="0" err="1"/>
              <a:t>o'red</a:t>
            </a:r>
            <a:r>
              <a:rPr lang="en-US" dirty="0"/>
              <a:t> with 1 is 1 and 0 exclusive </a:t>
            </a:r>
            <a:r>
              <a:rPr lang="en-US" dirty="0" err="1"/>
              <a:t>o'red</a:t>
            </a:r>
            <a:r>
              <a:rPr lang="en-US" dirty="0"/>
              <a:t> of 0 is 0 it's just the truth table for exclusive or so if I look here and I see that the plaintext is 0 1 1 0 the key stream is 1 1 0 1 when I do the exclusive or I'm just going to do a bitwise so 0 exclusive </a:t>
            </a:r>
            <a:r>
              <a:rPr lang="en-US" dirty="0" err="1"/>
              <a:t>o'red</a:t>
            </a:r>
            <a:r>
              <a:rPr lang="en-US" dirty="0"/>
              <a:t> with 1 is 1 1 exclusive ward with 1 is 0 so I have 1 0 1 exclusive ward with 0 is 1 and 0 exclusive </a:t>
            </a:r>
            <a:r>
              <a:rPr lang="en-US" dirty="0" err="1"/>
              <a:t>o'red</a:t>
            </a:r>
            <a:r>
              <a:rPr lang="en-US" dirty="0"/>
              <a:t> of 0 is 0 so my ciphertext is 1 0 1 0 if I go to decrypt then so if I decrypt that ciphertext using the exact same key stream then I'm just going to exclusive or those together again so 1 exclusive ward with 1 is 0 0 exclusive </a:t>
            </a:r>
            <a:r>
              <a:rPr lang="en-US" dirty="0" err="1"/>
              <a:t>o'red</a:t>
            </a:r>
            <a:r>
              <a:rPr lang="en-US" dirty="0"/>
              <a:t> with 1 is 1 1 exclusive </a:t>
            </a:r>
            <a:r>
              <a:rPr lang="en-US" dirty="0" err="1"/>
              <a:t>o'red</a:t>
            </a:r>
            <a:r>
              <a:rPr lang="en-US" dirty="0"/>
              <a:t> with 0 is 1 and 0 squared of 0 is 0 so I get that result to be 0 1 1 0 and they match so you can see up here that the original plaintext I started with matches the plaintext I get at the end 1 decrypt so I encrypt by exclusive warring with the key stream and I decrypt by exclusive warring with that same key stream so that was stream Intro to Block Ciphers ciphers now we also want to look at something called block ciphers now block ciphers are another type of symmetric key crypto and what they do is they use a fixed length key to encrypt a fixed length block of data so a stream cipher generated key stream and you exclusive </a:t>
            </a:r>
            <a:r>
              <a:rPr lang="en-US" dirty="0" err="1"/>
              <a:t>o'red</a:t>
            </a:r>
            <a:r>
              <a:rPr lang="en-US" dirty="0"/>
              <a:t> that together a block cipher encrypts specific blocks fixed length chunks of data into the into an ciphertext of the exact same length so for example a 64-bit block of data and a 128-bit key could be the parameters for a block cipher so I could have a block cipher where my key is 128 bits and I encrypt 64 bits of data at a time now at its core a block cipher is in some ways very similar to a substitution cipher but with a much larger alphabet so remember in a substitution cipher we simply had every letter written out as one entry in a table and then we randomly permuted the entries so that the so that the encrypted version was just a randomized list of the alphabet so that meant that every letter in the plaintext had a one-to-one correspondence with a letter in the ciphertext well the block cipher is basically the same thing except our alphabet size is a lot bigger instead of it just being 26 letters it's every possible say 64 bit value so if we were to do a 64 bit block cipher that would mean that our substitution table would have 2 to the 64 entries which is 1.8 times 10 to 19 that's a huge number that would be a really big substitution table in fact it would be a hundred and 25 million terabytes so it's huge so I don't give this example to say that this is how a block cipher works it doesn't build an actual table but the idea is the same in concept every 64 bits of plaintext would have a corresponding cipher text for a given key so my goal of a block cipher is to do this same thing but do it with an algorithm and a small key instead of building up an enormous table Real-World Block Ciphers so some real-world block cyphers will go over two of them the first is the data encryption standard des des is a was a US government standard until 2001 it was released in 1976 and it uses a 64-bit block size in a 56 bit key size so the key was 56 bits but the blocks of data that you encrypt are 64 bits now a DES was replaced by AES the advanced encryption standard an </a:t>
            </a:r>
            <a:r>
              <a:rPr lang="en-US" dirty="0" err="1"/>
              <a:t>aes</a:t>
            </a:r>
            <a:r>
              <a:rPr lang="en-US" dirty="0"/>
              <a:t> uses a 128-bit block size and it can take a variety of key sizes either 128 192 or 256 bits for the key size AES is the current US government standard and it's it's probably the most widely used symmetric key algorithm in in most applications today and it's considered very secure lots of smart people have looked at it and they haven't found any significant weaknesses let's do a Simplified AES Example simplified AES example so in this case my encryption I take some plaintext data of one block size so if we're doing a EES that block size the </a:t>
            </a:r>
            <a:r>
              <a:rPr lang="en-US" dirty="0" err="1"/>
              <a:t>hutt</a:t>
            </a:r>
            <a:r>
              <a:rPr lang="en-US" dirty="0"/>
              <a:t> is 128 bits I take a key which is 256 bits for AES here and I run it through the AES encryption algorithm so the key and the data go in together and that produces ciphertext data of 128 bits so my plaintext block is converted to a ciphertext block of the same size and when I decrypt I do the same thing in Reverse I put my ciphertext and the key into the AES decryption algorithm and I get out the plaintext data now it's really important to note a couple of things here first is that the block size is really important you can't use a block cipher to encrypt something that's smaller or larger than the block size you can only encrypt an item that is exactly that size so if your item is smaller than in this case 128 bits you would need to break it up into pieces and encrypt each piece separately if your item is bigger than the block size in this case 128 bits then you need to break it up into smaller pieces and encrypt each 128-bit piece separately if your item is smaller than 128 bits then you need to add some junk we call it padding just add some extra bits to get it up to the right size because a block cipher only encrypts chunks of data that are the right size blocks so let's look at some properties Properties of Block Ciphers of block ciphers now one important property is that the plaintext two ciphertext mappings must be one-to-one for a given key so that means that for a given key the same plaintext block always becomes the same ciphertext block and the same ciphertext block always becomes the same plaintext block so vice-versa it's also really important that the input and output have no correlation so what this means is if I have a 128-bit input block that will produce an output block if I change one bit of that input block then the output block should change significantly in a way that's not distinguishable from random and not distinguishable from random it's just a big fancy way to say that about 50% of the bit should change so if I change one bit on the input then about 50% of the output bits should change so get some features of block Features of Block Ciphers ciphers the first is the block size in general the bigger the block size the more secure it is to an extent but it's probably slower larger block sizes tend to be a little bit slower when you do the encryption in the decryption and key size is the same in general bigger is more secure but it's probably slower because it takes more computations to do the encryption okay so let's summarize this discussion Summing Up of block ciphers and stream ciphers stream ciphers are used to produce a pseudo-random stream of bits that you exclusive or with your plaintext so the stream cipher produces the stream of bits your ki stream and you exclusive or that with your plaintext to encrypt or you exclusive for it with your ciphertext to decrypt block ciphers are used to encrypt one data block or used to encrypt data one block at a time so you put in one block of plaintext you get out one block of ciphertext and in all of the symmetric key ciphers that we've talked about today the sender and receiver need to share the same key </a:t>
            </a:r>
          </a:p>
          <a:p>
            <a:pPr marL="158750" indent="0">
              <a:buNone/>
            </a:pPr>
            <a:endParaRPr lang="en-US" dirty="0"/>
          </a:p>
        </p:txBody>
      </p:sp>
    </p:spTree>
    <p:extLst>
      <p:ext uri="{BB962C8B-B14F-4D97-AF65-F5344CB8AC3E}">
        <p14:creationId xmlns:p14="http://schemas.microsoft.com/office/powerpoint/2010/main" val="56013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605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9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715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eaLnBrk="1" hangingPunct="1">
              <a:lnSpc>
                <a:spcPct val="90000"/>
              </a:lnSpc>
            </a:pPr>
            <a:r>
              <a:rPr lang="en-US" altLang="en-US" sz="2400" dirty="0"/>
              <a:t>Cipher-text</a:t>
            </a:r>
          </a:p>
          <a:p>
            <a:pPr lvl="1" eaLnBrk="1" hangingPunct="1">
              <a:lnSpc>
                <a:spcPct val="90000"/>
              </a:lnSpc>
            </a:pPr>
            <a:r>
              <a:rPr lang="en-US" altLang="en-US" sz="2400" dirty="0"/>
              <a:t>Known plaintext attack:</a:t>
            </a:r>
          </a:p>
          <a:p>
            <a:pPr lvl="1" eaLnBrk="1" hangingPunct="1">
              <a:lnSpc>
                <a:spcPct val="90000"/>
              </a:lnSpc>
            </a:pPr>
            <a:r>
              <a:rPr lang="en-US" altLang="en-US" sz="2400" dirty="0"/>
              <a:t>Chosen plaintext attack: try to get the key or a method to decrypt</a:t>
            </a:r>
          </a:p>
        </p:txBody>
      </p:sp>
    </p:spTree>
    <p:extLst>
      <p:ext uri="{BB962C8B-B14F-4D97-AF65-F5344CB8AC3E}">
        <p14:creationId xmlns:p14="http://schemas.microsoft.com/office/powerpoint/2010/main" val="322760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BEBE468-178E-BD6F-6701-2DF1ACC1D2E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764F64-030A-9F41-8493-F02777D3A4C1}" type="slidenum">
              <a:rPr lang="en-US" altLang="en-US"/>
              <a:pPr>
                <a:spcBef>
                  <a:spcPct val="0"/>
                </a:spcBef>
              </a:pPr>
              <a:t>29</a:t>
            </a:fld>
            <a:endParaRPr lang="en-US" altLang="en-US"/>
          </a:p>
        </p:txBody>
      </p:sp>
      <p:sp>
        <p:nvSpPr>
          <p:cNvPr id="23555" name="Rectangle 2">
            <a:extLst>
              <a:ext uri="{FF2B5EF4-FFF2-40B4-BE49-F238E27FC236}">
                <a16:creationId xmlns:a16="http://schemas.microsoft.com/office/drawing/2014/main" id="{05CA9903-EDF5-D643-577B-8BCF9A403E3B}"/>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73172011-E640-7CB1-D410-C13297C70CC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D8C2408-F12D-0BC9-F863-BD14F6EA1B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7AD3BC-84B2-6D4C-B180-8366D2364090}" type="slidenum">
              <a:rPr lang="en-US" altLang="en-US"/>
              <a:pPr>
                <a:spcBef>
                  <a:spcPct val="0"/>
                </a:spcBef>
              </a:pPr>
              <a:t>30</a:t>
            </a:fld>
            <a:endParaRPr lang="en-US" altLang="en-US"/>
          </a:p>
        </p:txBody>
      </p:sp>
      <p:sp>
        <p:nvSpPr>
          <p:cNvPr id="26627" name="Rectangle 2">
            <a:extLst>
              <a:ext uri="{FF2B5EF4-FFF2-40B4-BE49-F238E27FC236}">
                <a16:creationId xmlns:a16="http://schemas.microsoft.com/office/drawing/2014/main" id="{9395128F-5195-FB10-0BB5-5953F3304641}"/>
              </a:ext>
            </a:extLst>
          </p:cNvPr>
          <p:cNvSpPr>
            <a:spLocks noGrp="1" noRot="1" noChangeAspect="1" noChangeArrowheads="1" noTextEdit="1"/>
          </p:cNvSpPr>
          <p:nvPr>
            <p:ph type="sldImg"/>
          </p:nvPr>
        </p:nvSpPr>
        <p:spPr>
          <a:xfrm>
            <a:off x="381000" y="685800"/>
            <a:ext cx="6096000" cy="3429000"/>
          </a:xfrm>
          <a:ln/>
        </p:spPr>
      </p:sp>
      <p:sp>
        <p:nvSpPr>
          <p:cNvPr id="26628" name="Rectangle 3">
            <a:extLst>
              <a:ext uri="{FF2B5EF4-FFF2-40B4-BE49-F238E27FC236}">
                <a16:creationId xmlns:a16="http://schemas.microsoft.com/office/drawing/2014/main" id="{D72B5AA7-CBF1-FAF2-12DA-C53C722D6AC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AB85379-1603-8F2A-654D-28FF87541CE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1E76F5-6810-A347-9E87-2237FAD51BAF}" type="slidenum">
              <a:rPr lang="en-US" altLang="en-US"/>
              <a:pPr>
                <a:spcBef>
                  <a:spcPct val="0"/>
                </a:spcBef>
              </a:pPr>
              <a:t>31</a:t>
            </a:fld>
            <a:endParaRPr lang="en-US" altLang="en-US"/>
          </a:p>
        </p:txBody>
      </p:sp>
      <p:sp>
        <p:nvSpPr>
          <p:cNvPr id="28675" name="Rectangle 2">
            <a:extLst>
              <a:ext uri="{FF2B5EF4-FFF2-40B4-BE49-F238E27FC236}">
                <a16:creationId xmlns:a16="http://schemas.microsoft.com/office/drawing/2014/main" id="{153B235C-F9D6-BD80-21E6-B27928A374CD}"/>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0DC2E90C-8A63-0378-2982-77769F02EE4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62973E3-5B37-4B3A-8194-3984AAE406E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0B0422-4615-7B49-BF11-32039B7B4B16}" type="slidenum">
              <a:rPr lang="en-US" altLang="en-US"/>
              <a:pPr>
                <a:spcBef>
                  <a:spcPct val="0"/>
                </a:spcBef>
              </a:pPr>
              <a:t>32</a:t>
            </a:fld>
            <a:endParaRPr lang="en-US" altLang="en-US"/>
          </a:p>
        </p:txBody>
      </p:sp>
      <p:sp>
        <p:nvSpPr>
          <p:cNvPr id="30723" name="Rectangle 2">
            <a:extLst>
              <a:ext uri="{FF2B5EF4-FFF2-40B4-BE49-F238E27FC236}">
                <a16:creationId xmlns:a16="http://schemas.microsoft.com/office/drawing/2014/main" id="{5FA7FB2C-1136-AFA1-EF22-4F693BCDFB1F}"/>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731AD3E9-0ED0-4280-A8BF-7EC7CAE35F5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072021B-C910-2F20-AC0E-1A2916204E2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892FF9-DC03-824A-9B8B-A1F61C7DC3D4}" type="slidenum">
              <a:rPr lang="en-US" altLang="en-US"/>
              <a:pPr>
                <a:spcBef>
                  <a:spcPct val="0"/>
                </a:spcBef>
              </a:pPr>
              <a:t>33</a:t>
            </a:fld>
            <a:endParaRPr lang="en-US" altLang="en-US"/>
          </a:p>
        </p:txBody>
      </p:sp>
      <p:sp>
        <p:nvSpPr>
          <p:cNvPr id="32771" name="Rectangle 2">
            <a:extLst>
              <a:ext uri="{FF2B5EF4-FFF2-40B4-BE49-F238E27FC236}">
                <a16:creationId xmlns:a16="http://schemas.microsoft.com/office/drawing/2014/main" id="{578076C4-FF20-B1CD-775D-955EF7340466}"/>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F25EFA6D-6D2B-3792-81A9-250BDBFF122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31816C9-2A90-D6C1-84C5-611542383BC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DDAE41-7378-1545-9975-C495C8712807}" type="slidenum">
              <a:rPr lang="en-US" altLang="en-US"/>
              <a:pPr>
                <a:spcBef>
                  <a:spcPct val="0"/>
                </a:spcBef>
              </a:pPr>
              <a:t>35</a:t>
            </a:fld>
            <a:endParaRPr lang="en-US" altLang="en-US"/>
          </a:p>
        </p:txBody>
      </p:sp>
      <p:sp>
        <p:nvSpPr>
          <p:cNvPr id="36867" name="Rectangle 2">
            <a:extLst>
              <a:ext uri="{FF2B5EF4-FFF2-40B4-BE49-F238E27FC236}">
                <a16:creationId xmlns:a16="http://schemas.microsoft.com/office/drawing/2014/main" id="{F2D8C1D0-5441-DC50-85F6-EB2BCABB2858}"/>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24F34D82-C55E-E029-425F-41C889D06FC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BFE666-7440-8303-314C-7E2F4728C1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9CD58E-F179-064B-85D5-75EA581FDA1E}" type="slidenum">
              <a:rPr lang="en-US" altLang="en-US"/>
              <a:pPr>
                <a:spcBef>
                  <a:spcPct val="0"/>
                </a:spcBef>
              </a:pPr>
              <a:t>36</a:t>
            </a:fld>
            <a:endParaRPr lang="en-US" altLang="en-US"/>
          </a:p>
        </p:txBody>
      </p:sp>
      <p:sp>
        <p:nvSpPr>
          <p:cNvPr id="38915" name="Rectangle 2">
            <a:extLst>
              <a:ext uri="{FF2B5EF4-FFF2-40B4-BE49-F238E27FC236}">
                <a16:creationId xmlns:a16="http://schemas.microsoft.com/office/drawing/2014/main" id="{B4AE4360-4CF0-1639-C636-481573C8E50B}"/>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5B3E44CA-C0ED-2CC3-90E2-F10EF61501D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3FF9CF9-03D9-9D43-85B6-60235150867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44C8D4-C0E2-EF4D-B462-CED539E0BDCD}" type="slidenum">
              <a:rPr lang="en-US" altLang="en-US"/>
              <a:pPr>
                <a:spcBef>
                  <a:spcPct val="0"/>
                </a:spcBef>
              </a:pPr>
              <a:t>40</a:t>
            </a:fld>
            <a:endParaRPr lang="en-US" altLang="en-US"/>
          </a:p>
        </p:txBody>
      </p:sp>
      <p:sp>
        <p:nvSpPr>
          <p:cNvPr id="45059" name="Rectangle 2">
            <a:extLst>
              <a:ext uri="{FF2B5EF4-FFF2-40B4-BE49-F238E27FC236}">
                <a16:creationId xmlns:a16="http://schemas.microsoft.com/office/drawing/2014/main" id="{E5D4E17C-2B15-9C96-0F56-44AAEDAA96C5}"/>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C073360F-85DC-F75C-36C1-B2028D8F3CA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See calendar for latest OH schedule</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Complete Homework 0 if you haven’t</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T</a:t>
            </a:r>
            <a:r>
              <a:rPr lang="en" sz="2000" dirty="0"/>
              <a:t>eaching feedback always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4"/>
            <a:ext cx="8053539"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can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a:p>
            <a:pPr marL="457200" lvl="0" indent="-342900" algn="l" rtl="0">
              <a:spcBef>
                <a:spcPts val="0"/>
              </a:spcBef>
              <a:spcAft>
                <a:spcPts val="0"/>
              </a:spcAft>
              <a:buSzPts val="1800"/>
              <a:buChar char="●"/>
            </a:pPr>
            <a:r>
              <a:rPr lang="en" dirty="0"/>
              <a:t>More on integrity in a future lecture</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some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any ciphertext they want encrypted, and need to decrypt some specific cyphertext</a:t>
            </a:r>
          </a:p>
          <a:p>
            <a:r>
              <a:rPr lang="en-US" sz="2400" dirty="0"/>
              <a:t>In this class, we often use the chosen plaintext attack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Three Types of Crypto</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Three Common Types of Crypto</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Secret Key Cryptography (Symmetric)</a:t>
            </a:r>
          </a:p>
          <a:p>
            <a:endParaRPr lang="en-US" sz="2400" dirty="0"/>
          </a:p>
          <a:p>
            <a:r>
              <a:rPr lang="en-US" sz="2400" dirty="0"/>
              <a:t>Public Key Cryptography (Asymmetric)</a:t>
            </a:r>
          </a:p>
          <a:p>
            <a:endParaRPr lang="en-US" sz="2400" dirty="0"/>
          </a:p>
          <a:p>
            <a:r>
              <a:rPr lang="en-US" sz="2400" dirty="0"/>
              <a:t>Hashing</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964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Secret-Key (Symmetric) Crypto</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Both parties share the </a:t>
            </a:r>
            <a:r>
              <a:rPr lang="en" sz="2400" b="1" dirty="0"/>
              <a:t>same</a:t>
            </a:r>
            <a:r>
              <a:rPr lang="en" sz="2400" dirty="0"/>
              <a:t> key in the communication</a:t>
            </a:r>
          </a:p>
          <a:p>
            <a:pPr marL="457200" lvl="0" indent="-342900" algn="l" rtl="0">
              <a:spcBef>
                <a:spcPts val="0"/>
              </a:spcBef>
              <a:spcAft>
                <a:spcPts val="0"/>
              </a:spcAft>
              <a:buSzPts val="1800"/>
              <a:buChar char="●"/>
            </a:pPr>
            <a:r>
              <a:rPr lang="en-US" sz="2400" dirty="0"/>
              <a:t>The same key is used for encryption and decryption</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extLst>
      <p:ext uri="{BB962C8B-B14F-4D97-AF65-F5344CB8AC3E}">
        <p14:creationId xmlns:p14="http://schemas.microsoft.com/office/powerpoint/2010/main" val="39566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80" grpId="0" animBg="1"/>
      <p:bldP spid="58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Two Types of Symmetric Crypto</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Stream Ciphers</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Block Ciphers</a:t>
            </a:r>
          </a:p>
          <a:p>
            <a:pPr marL="457200" lvl="0" indent="-342900" algn="l" rtl="0">
              <a:spcBef>
                <a:spcPts val="0"/>
              </a:spcBef>
              <a:spcAft>
                <a:spcPts val="0"/>
              </a:spcAft>
              <a:buSzPts val="1800"/>
              <a:buChar char="●"/>
            </a:pPr>
            <a:endParaRPr lang="en" sz="24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91457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Stream Ciphers</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Use a fixed length key to produce a pseudo-random stream of bits</a:t>
            </a:r>
          </a:p>
          <a:p>
            <a:pPr lvl="1" indent="-342900">
              <a:buSzPts val="1800"/>
              <a:buChar char="●"/>
            </a:pPr>
            <a:r>
              <a:rPr lang="en" sz="1800" dirty="0"/>
              <a:t>Same key gets you the same stream</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XOR those bits with your PT in order to encrypt</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XOR those same bits with your CT in order to decrypt</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Tries to approximate one-time-pad</a:t>
            </a: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2466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2B3D9-F160-00DF-C1C7-3F856B3A1FF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EA7E632-506F-50DE-F305-37F5C93AAF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7B1805-0DC8-7BEB-5011-F6E7CFE0C8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707416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Public-Key (Asymmetric) Crypto</a:t>
            </a:r>
            <a:endParaRPr dirty="0"/>
          </a:p>
        </p:txBody>
      </p:sp>
      <p:sp>
        <p:nvSpPr>
          <p:cNvPr id="571" name="Google Shape;571;p62"/>
          <p:cNvSpPr txBox="1">
            <a:spLocks noGrp="1"/>
          </p:cNvSpPr>
          <p:nvPr>
            <p:ph type="body" idx="1"/>
          </p:nvPr>
        </p:nvSpPr>
        <p:spPr>
          <a:xfrm>
            <a:off x="198500" y="1246825"/>
            <a:ext cx="8822658"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Both parties use </a:t>
            </a:r>
            <a:r>
              <a:rPr lang="en" b="1" i="1" dirty="0"/>
              <a:t>different </a:t>
            </a:r>
            <a:r>
              <a:rPr lang="en" dirty="0"/>
              <a:t>key in the communication</a:t>
            </a:r>
          </a:p>
          <a:p>
            <a:pPr marL="457200" lvl="0" indent="-342900" algn="l" rtl="0">
              <a:spcBef>
                <a:spcPts val="0"/>
              </a:spcBef>
              <a:spcAft>
                <a:spcPts val="0"/>
              </a:spcAft>
              <a:buSzPts val="1800"/>
              <a:buChar char="●"/>
            </a:pPr>
            <a:r>
              <a:rPr lang="en" dirty="0"/>
              <a:t>Everyone has two keys: a private key and a public key</a:t>
            </a:r>
          </a:p>
          <a:p>
            <a:pPr lvl="1" indent="-342900">
              <a:buSzPts val="1800"/>
              <a:buChar char="●"/>
            </a:pPr>
            <a:r>
              <a:rPr lang="en" sz="1600" dirty="0"/>
              <a:t>The two keys are mathematically related, it’s almost impossible to get private key from public key</a:t>
            </a:r>
          </a:p>
          <a:p>
            <a:pPr marL="457200" lvl="0" indent="-342900" algn="l" rtl="0">
              <a:spcBef>
                <a:spcPts val="0"/>
              </a:spcBef>
              <a:spcAft>
                <a:spcPts val="0"/>
              </a:spcAft>
              <a:buSzPts val="1800"/>
              <a:buChar char="●"/>
            </a:pPr>
            <a:r>
              <a:rPr lang="en" dirty="0"/>
              <a:t>Public key for encryption</a:t>
            </a:r>
          </a:p>
          <a:p>
            <a:pPr marL="457200" lvl="0" indent="-342900" algn="l" rtl="0">
              <a:spcBef>
                <a:spcPts val="0"/>
              </a:spcBef>
              <a:spcAft>
                <a:spcPts val="0"/>
              </a:spcAft>
              <a:buSzPts val="1800"/>
              <a:buChar char="●"/>
            </a:pPr>
            <a:r>
              <a:rPr lang="en-US" dirty="0"/>
              <a:t>Private</a:t>
            </a:r>
            <a:r>
              <a:rPr lang="en" dirty="0"/>
              <a:t> key for decryption</a:t>
            </a: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cxnSpLocks/>
            <a:stCxn id="11" idx="2"/>
            <a:endCxn id="577" idx="0"/>
          </p:cNvCxnSpPr>
          <p:nvPr/>
        </p:nvCxnSpPr>
        <p:spPr>
          <a:xfrm flipH="1">
            <a:off x="2728400" y="3860750"/>
            <a:ext cx="3850" cy="31095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cxnSpLocks/>
            <a:stCxn id="4" idx="2"/>
            <a:endCxn id="583" idx="0"/>
          </p:cNvCxnSpPr>
          <p:nvPr/>
        </p:nvCxnSpPr>
        <p:spPr>
          <a:xfrm>
            <a:off x="6251800" y="3893425"/>
            <a:ext cx="0" cy="27835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Insecure Channel</a:t>
            </a:r>
            <a:endParaRPr dirty="0"/>
          </a:p>
        </p:txBody>
      </p:sp>
      <p:sp>
        <p:nvSpPr>
          <p:cNvPr id="4" name="Google Shape;584;p62">
            <a:extLst>
              <a:ext uri="{FF2B5EF4-FFF2-40B4-BE49-F238E27FC236}">
                <a16:creationId xmlns:a16="http://schemas.microsoft.com/office/drawing/2014/main" id="{746EEFAC-6E74-1074-39EB-3304016BEAA0}"/>
              </a:ext>
            </a:extLst>
          </p:cNvPr>
          <p:cNvSpPr/>
          <p:nvPr/>
        </p:nvSpPr>
        <p:spPr>
          <a:xfrm>
            <a:off x="5776675" y="3423325"/>
            <a:ext cx="95025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Private Key</a:t>
            </a:r>
            <a:endParaRPr sz="1100" dirty="0"/>
          </a:p>
        </p:txBody>
      </p:sp>
      <p:sp>
        <p:nvSpPr>
          <p:cNvPr id="10" name="Google Shape;584;p62">
            <a:extLst>
              <a:ext uri="{FF2B5EF4-FFF2-40B4-BE49-F238E27FC236}">
                <a16:creationId xmlns:a16="http://schemas.microsoft.com/office/drawing/2014/main" id="{7CCD120F-49F0-1424-AB9E-C8AE7F82935D}"/>
              </a:ext>
            </a:extLst>
          </p:cNvPr>
          <p:cNvSpPr/>
          <p:nvPr/>
        </p:nvSpPr>
        <p:spPr>
          <a:xfrm>
            <a:off x="7071239" y="3421583"/>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p:sp>
        <p:nvSpPr>
          <p:cNvPr id="11" name="Google Shape;584;p62">
            <a:extLst>
              <a:ext uri="{FF2B5EF4-FFF2-40B4-BE49-F238E27FC236}">
                <a16:creationId xmlns:a16="http://schemas.microsoft.com/office/drawing/2014/main" id="{6F57695D-ECC1-27A7-3AED-5212CC7A57ED}"/>
              </a:ext>
            </a:extLst>
          </p:cNvPr>
          <p:cNvSpPr/>
          <p:nvPr/>
        </p:nvSpPr>
        <p:spPr>
          <a:xfrm>
            <a:off x="2257125" y="3390650"/>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2D176-5460-DC26-4950-D71306B91F5B}"/>
                  </a:ext>
                </a:extLst>
              </p:cNvPr>
              <p:cNvSpPr txBox="1"/>
              <p:nvPr/>
            </p:nvSpPr>
            <p:spPr>
              <a:xfrm>
                <a:off x="6388078" y="3351951"/>
                <a:ext cx="9885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b="0" dirty="0"/>
              </a:p>
            </p:txBody>
          </p:sp>
        </mc:Choice>
        <mc:Fallback xmlns="">
          <p:sp>
            <p:nvSpPr>
              <p:cNvPr id="13" name="TextBox 12">
                <a:extLst>
                  <a:ext uri="{FF2B5EF4-FFF2-40B4-BE49-F238E27FC236}">
                    <a16:creationId xmlns:a16="http://schemas.microsoft.com/office/drawing/2014/main" id="{B8C2D176-5460-DC26-4950-D71306B91F5B}"/>
                  </a:ext>
                </a:extLst>
              </p:cNvPr>
              <p:cNvSpPr txBox="1">
                <a:spLocks noRot="1" noChangeAspect="1" noMove="1" noResize="1" noEditPoints="1" noAdjustHandles="1" noChangeArrowheads="1" noChangeShapeType="1" noTextEdit="1"/>
              </p:cNvSpPr>
              <p:nvPr/>
            </p:nvSpPr>
            <p:spPr>
              <a:xfrm>
                <a:off x="6388078" y="3351951"/>
                <a:ext cx="98853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60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4" grpId="0" animBg="1"/>
      <p:bldP spid="10" grpId="0" animBg="1"/>
      <p:bldP spid="11"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Hashing</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Both parties share the </a:t>
            </a:r>
            <a:r>
              <a:rPr lang="en" sz="2400" b="1" dirty="0"/>
              <a:t>same</a:t>
            </a:r>
            <a:r>
              <a:rPr lang="en" sz="2400" dirty="0"/>
              <a:t> key in the communication</a:t>
            </a:r>
          </a:p>
          <a:p>
            <a:pPr marL="457200" lvl="0" indent="-342900" algn="l" rtl="0">
              <a:spcBef>
                <a:spcPts val="0"/>
              </a:spcBef>
              <a:spcAft>
                <a:spcPts val="0"/>
              </a:spcAft>
              <a:buSzPts val="1800"/>
              <a:buChar char="●"/>
            </a:pPr>
            <a:r>
              <a:rPr lang="en-US" sz="2400" dirty="0"/>
              <a:t>The same key is used for encryption and decryption</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extLst>
      <p:ext uri="{BB962C8B-B14F-4D97-AF65-F5344CB8AC3E}">
        <p14:creationId xmlns:p14="http://schemas.microsoft.com/office/powerpoint/2010/main" val="22522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80" grpId="0" animBg="1"/>
      <p:bldP spid="5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Building Blocks of Cryptography</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9912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1987838995"/>
              </p:ext>
            </p:extLst>
          </p:nvPr>
        </p:nvGraphicFramePr>
        <p:xfrm>
          <a:off x="311700" y="1310650"/>
          <a:ext cx="8520600" cy="214368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lang="en-US" sz="1600" b="0" i="0" u="none" strike="noStrike" cap="none" dirty="0">
                          <a:solidFill>
                            <a:srgbClr val="000000"/>
                          </a:solidFill>
                          <a:latin typeface="Arial"/>
                          <a:cs typeface="Arial"/>
                          <a:sym typeface="Arial"/>
                        </a:rPr>
                        <a:t>Stream ciphers</a:t>
                      </a: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 (e.g. HMAC)</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Building Blocks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There are hundreds of security related protocols. Fortunately, only a limited number of building blocks are involved</a:t>
            </a:r>
          </a:p>
          <a:p>
            <a:pPr eaLnBrk="1" hangingPunct="1">
              <a:lnSpc>
                <a:spcPct val="114000"/>
              </a:lnSpc>
            </a:pPr>
            <a:r>
              <a:rPr lang="en-US" altLang="en-US" sz="2400" dirty="0"/>
              <a:t>If secure blocks are put together in a wrong way, the final protocols may be insecure</a:t>
            </a:r>
          </a:p>
          <a:p>
            <a:pPr eaLnBrk="1" hangingPunct="1">
              <a:lnSpc>
                <a:spcPct val="114000"/>
              </a:lnSpc>
            </a:pPr>
            <a:r>
              <a:rPr lang="en-US" altLang="en-US" sz="2400" dirty="0"/>
              <a:t>How to organize these blocks shows the skills of the researchers</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39163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8D24E74-03F9-BEA0-AB59-34DAD890B39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45E07E2-9080-604D-B1DB-323CBB393F5D}" type="slidenum">
              <a:rPr lang="en-US" altLang="en-US" sz="1050"/>
              <a:pPr>
                <a:spcBef>
                  <a:spcPct val="0"/>
                </a:spcBef>
                <a:buFontTx/>
                <a:buNone/>
              </a:pPr>
              <a:t>29</a:t>
            </a:fld>
            <a:endParaRPr lang="en-US" altLang="en-US" sz="1050"/>
          </a:p>
        </p:txBody>
      </p:sp>
      <p:sp>
        <p:nvSpPr>
          <p:cNvPr id="22531" name="Rectangle 2">
            <a:extLst>
              <a:ext uri="{FF2B5EF4-FFF2-40B4-BE49-F238E27FC236}">
                <a16:creationId xmlns:a16="http://schemas.microsoft.com/office/drawing/2014/main" id="{2F5F514B-BD96-6959-9742-64273E1DF911}"/>
              </a:ext>
            </a:extLst>
          </p:cNvPr>
          <p:cNvSpPr>
            <a:spLocks noGrp="1" noChangeArrowheads="1"/>
          </p:cNvSpPr>
          <p:nvPr>
            <p:ph type="title"/>
          </p:nvPr>
        </p:nvSpPr>
        <p:spPr/>
        <p:txBody>
          <a:bodyPr>
            <a:normAutofit fontScale="90000"/>
          </a:bodyPr>
          <a:lstStyle/>
          <a:p>
            <a:pPr eaLnBrk="1" hangingPunct="1"/>
            <a:r>
              <a:rPr lang="en-US" altLang="en-US" dirty="0"/>
              <a:t>Block 1: One Way Functions</a:t>
            </a:r>
          </a:p>
        </p:txBody>
      </p:sp>
      <p:sp>
        <p:nvSpPr>
          <p:cNvPr id="22532" name="Rectangle 3">
            <a:extLst>
              <a:ext uri="{FF2B5EF4-FFF2-40B4-BE49-F238E27FC236}">
                <a16:creationId xmlns:a16="http://schemas.microsoft.com/office/drawing/2014/main" id="{06E75CCF-F19C-9C70-56E4-7201FDAAB7ED}"/>
              </a:ext>
            </a:extLst>
          </p:cNvPr>
          <p:cNvSpPr>
            <a:spLocks noGrp="1" noChangeArrowheads="1"/>
          </p:cNvSpPr>
          <p:nvPr>
            <p:ph type="body" idx="1"/>
          </p:nvPr>
        </p:nvSpPr>
        <p:spPr>
          <a:xfrm>
            <a:off x="198500" y="1246825"/>
            <a:ext cx="8520600" cy="3698886"/>
          </a:xfrm>
        </p:spPr>
        <p:txBody>
          <a:bodyPr>
            <a:normAutofit/>
          </a:bodyPr>
          <a:lstStyle/>
          <a:p>
            <a:pPr eaLnBrk="1" hangingPunct="1"/>
            <a:r>
              <a:rPr lang="en-US" altLang="en-US" sz="2400" dirty="0"/>
              <a:t>One way function is easy to calculate in one direction, but not the other.</a:t>
            </a:r>
          </a:p>
          <a:p>
            <a:pPr lvl="1" eaLnBrk="1" hangingPunct="1"/>
            <a:r>
              <a:rPr lang="en-US" altLang="en-US" sz="1800" dirty="0"/>
              <a:t>Given </a:t>
            </a:r>
            <a:r>
              <a:rPr lang="en-US" altLang="en-US" sz="1800" i="1" dirty="0"/>
              <a:t>x</a:t>
            </a:r>
            <a:r>
              <a:rPr lang="en-US" altLang="en-US" sz="1800" dirty="0"/>
              <a:t>, easy to get </a:t>
            </a:r>
            <a:r>
              <a:rPr lang="en-US" altLang="en-US" sz="1800" i="1" dirty="0"/>
              <a:t>f(x)</a:t>
            </a:r>
          </a:p>
          <a:p>
            <a:pPr lvl="1" eaLnBrk="1" hangingPunct="1"/>
            <a:r>
              <a:rPr lang="en-US" altLang="en-US" sz="1800" dirty="0"/>
              <a:t>Given </a:t>
            </a:r>
            <a:r>
              <a:rPr lang="en-US" altLang="en-US" sz="1800" i="1" dirty="0"/>
              <a:t>f(x)</a:t>
            </a:r>
            <a:r>
              <a:rPr lang="en-US" altLang="en-US" sz="1800" dirty="0"/>
              <a:t>, even </a:t>
            </a:r>
            <a:r>
              <a:rPr lang="en-US" altLang="en-US" sz="1800" i="1" dirty="0"/>
              <a:t>f()</a:t>
            </a:r>
            <a:r>
              <a:rPr lang="en-US" altLang="en-US" sz="1800" dirty="0"/>
              <a:t> is known, still not easy to get a </a:t>
            </a:r>
            <a:r>
              <a:rPr lang="en-US" altLang="en-US" sz="1800" i="1" dirty="0"/>
              <a:t>x </a:t>
            </a:r>
            <a:r>
              <a:rPr lang="en-US" altLang="en-US" sz="1800" dirty="0"/>
              <a:t>that satisfies f(x)</a:t>
            </a:r>
          </a:p>
          <a:p>
            <a:pPr lvl="1" eaLnBrk="1" hangingPunct="1"/>
            <a:r>
              <a:rPr lang="en-US" altLang="en-US" sz="1800" dirty="0"/>
              <a:t>Think about the fingerprint of a person</a:t>
            </a:r>
          </a:p>
          <a:p>
            <a:pPr eaLnBrk="1" hangingPunct="1"/>
            <a:r>
              <a:rPr lang="en-US" altLang="en-US" sz="2400" dirty="0"/>
              <a:t>Trap door one way function</a:t>
            </a:r>
          </a:p>
          <a:p>
            <a:pPr lvl="1" eaLnBrk="1" hangingPunct="1"/>
            <a:r>
              <a:rPr lang="en-US" altLang="en-US" sz="1800" dirty="0"/>
              <a:t>Given </a:t>
            </a:r>
            <a:r>
              <a:rPr lang="en-US" altLang="en-US" sz="1800" i="1" dirty="0"/>
              <a:t>x</a:t>
            </a:r>
            <a:r>
              <a:rPr lang="en-US" altLang="en-US" sz="1800" dirty="0"/>
              <a:t>, easy to calculate </a:t>
            </a:r>
            <a:r>
              <a:rPr lang="en-US" altLang="en-US" sz="1800" i="1" dirty="0"/>
              <a:t>f(x)</a:t>
            </a:r>
          </a:p>
          <a:p>
            <a:pPr lvl="1" eaLnBrk="1" hangingPunct="1"/>
            <a:r>
              <a:rPr lang="en-US" altLang="en-US" sz="1800" dirty="0"/>
              <a:t>Given </a:t>
            </a:r>
            <a:r>
              <a:rPr lang="en-US" altLang="en-US" sz="1800" i="1" dirty="0"/>
              <a:t>f(x)</a:t>
            </a:r>
            <a:r>
              <a:rPr lang="en-US" altLang="en-US" sz="1800" dirty="0"/>
              <a:t>, difficult to get </a:t>
            </a:r>
            <a:r>
              <a:rPr lang="en-US" altLang="en-US" sz="1800" i="1" dirty="0"/>
              <a:t>x</a:t>
            </a:r>
          </a:p>
          <a:p>
            <a:pPr lvl="1" eaLnBrk="1" hangingPunct="1"/>
            <a:r>
              <a:rPr lang="en-US" altLang="en-US" sz="1800" dirty="0"/>
              <a:t>Given </a:t>
            </a:r>
            <a:r>
              <a:rPr lang="en-US" altLang="en-US" sz="1800" i="1" dirty="0"/>
              <a:t>f(x)</a:t>
            </a:r>
            <a:r>
              <a:rPr lang="en-US" altLang="en-US" sz="1800" dirty="0"/>
              <a:t> and a secret </a:t>
            </a:r>
            <a:r>
              <a:rPr lang="en-US" altLang="en-US" sz="1800" i="1" dirty="0"/>
              <a:t>y</a:t>
            </a:r>
            <a:r>
              <a:rPr lang="en-US" altLang="en-US" sz="1800" dirty="0"/>
              <a:t>, easy to recover </a:t>
            </a:r>
            <a:r>
              <a:rPr lang="en-US" altLang="en-US" sz="1800" i="1" dirty="0"/>
              <a:t>x</a:t>
            </a:r>
          </a:p>
          <a:p>
            <a:pPr lvl="1" eaLnBrk="1" hangingPunct="1"/>
            <a:r>
              <a:rPr lang="en-US" altLang="en-US" sz="1800" dirty="0"/>
              <a:t>Think about asymmetric encryption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Introduction to Cryptography</a:t>
            </a:r>
            <a:endParaRPr sz="2400" dirty="0"/>
          </a:p>
          <a:p>
            <a:pPr marL="914400" lvl="1" indent="-317500" algn="l" rtl="0">
              <a:spcBef>
                <a:spcPts val="0"/>
              </a:spcBef>
              <a:spcAft>
                <a:spcPts val="0"/>
              </a:spcAft>
              <a:buSzPts val="1400"/>
              <a:buChar char="○"/>
            </a:pPr>
            <a:r>
              <a:rPr lang="en" sz="2000" dirty="0"/>
              <a:t>What is cryptography? </a:t>
            </a:r>
          </a:p>
          <a:p>
            <a:pPr marL="914400" lvl="1" indent="-317500" algn="l" rtl="0">
              <a:spcBef>
                <a:spcPts val="0"/>
              </a:spcBef>
              <a:spcAft>
                <a:spcPts val="0"/>
              </a:spcAft>
              <a:buSzPts val="1400"/>
              <a:buChar char="○"/>
            </a:pPr>
            <a:endParaRPr lang="en" sz="2000" dirty="0"/>
          </a:p>
          <a:p>
            <a:pPr marL="914400" lvl="1" indent="-317500" algn="l" rtl="0">
              <a:spcBef>
                <a:spcPts val="0"/>
              </a:spcBef>
              <a:spcAft>
                <a:spcPts val="0"/>
              </a:spcAft>
              <a:buSzPts val="1400"/>
              <a:buChar char="○"/>
            </a:pPr>
            <a:r>
              <a:rPr lang="en" sz="2000" dirty="0"/>
              <a:t>Definitions</a:t>
            </a:r>
            <a:endParaRPr sz="2000" dirty="0"/>
          </a:p>
          <a:p>
            <a:pPr lvl="1"/>
            <a:endParaRPr lang="en" sz="2000" dirty="0"/>
          </a:p>
          <a:p>
            <a:pPr lvl="1"/>
            <a:r>
              <a:rPr lang="en" sz="2000" dirty="0"/>
              <a:t>Three types of cryptography</a:t>
            </a:r>
          </a:p>
          <a:p>
            <a:pPr lvl="1"/>
            <a:endParaRPr lang="en" sz="2000" dirty="0"/>
          </a:p>
          <a:p>
            <a:pPr lvl="1"/>
            <a:r>
              <a:rPr lang="en" sz="2000" dirty="0"/>
              <a:t>Building blocks of cryptography</a:t>
            </a:r>
          </a:p>
          <a:p>
            <a:pPr lvl="1"/>
            <a:endParaRPr lang="en-US" sz="2000" dirty="0"/>
          </a:p>
          <a:p>
            <a:pPr lvl="1"/>
            <a:r>
              <a:rPr lang="en-US" sz="2000" dirty="0"/>
              <a:t>A brief history of cryptography</a:t>
            </a:r>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7C2F7569-F973-D29D-0294-A5CA7A17ED1E}"/>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71DE508-6D9E-714D-A13B-6FB004C31401}" type="slidenum">
              <a:rPr lang="en-US" altLang="en-US" sz="1050"/>
              <a:pPr>
                <a:spcBef>
                  <a:spcPct val="0"/>
                </a:spcBef>
                <a:buFontTx/>
                <a:buNone/>
              </a:pPr>
              <a:t>30</a:t>
            </a:fld>
            <a:endParaRPr lang="en-US" altLang="en-US" sz="1050"/>
          </a:p>
        </p:txBody>
      </p:sp>
      <p:sp>
        <p:nvSpPr>
          <p:cNvPr id="25604" name="Rectangle 3">
            <a:extLst>
              <a:ext uri="{FF2B5EF4-FFF2-40B4-BE49-F238E27FC236}">
                <a16:creationId xmlns:a16="http://schemas.microsoft.com/office/drawing/2014/main" id="{52107490-E579-DE1E-F636-E68D9C61A9CE}"/>
              </a:ext>
            </a:extLst>
          </p:cNvPr>
          <p:cNvSpPr>
            <a:spLocks noGrp="1" noChangeArrowheads="1"/>
          </p:cNvSpPr>
          <p:nvPr>
            <p:ph type="body" idx="1"/>
          </p:nvPr>
        </p:nvSpPr>
        <p:spPr/>
        <p:txBody>
          <a:bodyPr/>
          <a:lstStyle/>
          <a:p>
            <a:pPr eaLnBrk="1" hangingPunct="1">
              <a:lnSpc>
                <a:spcPct val="114000"/>
              </a:lnSpc>
            </a:pPr>
            <a:r>
              <a:rPr lang="en-US" altLang="en-US" sz="2100" dirty="0"/>
              <a:t>Map a variable-length input string to a fixed length string: fingerprint the file</a:t>
            </a:r>
          </a:p>
          <a:p>
            <a:pPr lvl="1" eaLnBrk="1" hangingPunct="1">
              <a:lnSpc>
                <a:spcPct val="114000"/>
              </a:lnSpc>
            </a:pPr>
            <a:r>
              <a:rPr lang="en-US" altLang="en-US" sz="1800" dirty="0"/>
              <a:t>Easy to get </a:t>
            </a:r>
            <a:r>
              <a:rPr lang="en-US" altLang="en-US" sz="1800" i="1" dirty="0"/>
              <a:t>Hash(x)</a:t>
            </a:r>
            <a:r>
              <a:rPr lang="en-US" altLang="en-US" sz="1800" dirty="0"/>
              <a:t> when giving </a:t>
            </a:r>
            <a:r>
              <a:rPr lang="en-US" altLang="en-US" sz="1800" i="1" dirty="0"/>
              <a:t>x</a:t>
            </a:r>
          </a:p>
          <a:p>
            <a:pPr lvl="1" eaLnBrk="1" hangingPunct="1">
              <a:lnSpc>
                <a:spcPct val="114000"/>
              </a:lnSpc>
            </a:pPr>
            <a:r>
              <a:rPr lang="en-US" altLang="en-US" sz="1800" dirty="0"/>
              <a:t>Almost impossible to find a </a:t>
            </a:r>
            <a:r>
              <a:rPr lang="en-US" altLang="en-US" sz="1800" i="1" dirty="0"/>
              <a:t>x</a:t>
            </a:r>
            <a:r>
              <a:rPr lang="en-US" altLang="en-US" sz="1800" dirty="0"/>
              <a:t> that satisfies </a:t>
            </a:r>
            <a:r>
              <a:rPr lang="en-US" altLang="en-US" sz="1800" i="1" dirty="0"/>
              <a:t>Hash(x)</a:t>
            </a:r>
          </a:p>
          <a:p>
            <a:pPr lvl="1" eaLnBrk="1" hangingPunct="1">
              <a:lnSpc>
                <a:spcPct val="114000"/>
              </a:lnSpc>
            </a:pPr>
            <a:r>
              <a:rPr lang="en-US" altLang="en-US" sz="1800" dirty="0"/>
              <a:t>Almost impossible to find two files </a:t>
            </a:r>
            <a:r>
              <a:rPr lang="en-US" altLang="en-US" sz="1800" i="1" dirty="0"/>
              <a:t>x</a:t>
            </a:r>
            <a:r>
              <a:rPr lang="en-US" altLang="en-US" sz="1800" dirty="0"/>
              <a:t> and </a:t>
            </a:r>
            <a:r>
              <a:rPr lang="en-US" altLang="en-US" sz="1800" i="1" dirty="0"/>
              <a:t>x’</a:t>
            </a:r>
            <a:r>
              <a:rPr lang="en-US" altLang="en-US" sz="1800" dirty="0"/>
              <a:t> to have the same hash value</a:t>
            </a:r>
          </a:p>
          <a:p>
            <a:pPr lvl="1" eaLnBrk="1" hangingPunct="1">
              <a:lnSpc>
                <a:spcPct val="114000"/>
              </a:lnSpc>
            </a:pPr>
            <a:r>
              <a:rPr lang="en-US" altLang="en-US" sz="1800" dirty="0"/>
              <a:t>Minor change in </a:t>
            </a:r>
            <a:r>
              <a:rPr lang="en-US" altLang="en-US" sz="1800" i="1" dirty="0"/>
              <a:t>x</a:t>
            </a:r>
            <a:r>
              <a:rPr lang="en-US" altLang="en-US" sz="1800" dirty="0"/>
              <a:t>, large changes in </a:t>
            </a:r>
            <a:r>
              <a:rPr lang="en-US" altLang="en-US" sz="1800" i="1" dirty="0"/>
              <a:t>Hash(x)</a:t>
            </a:r>
          </a:p>
          <a:p>
            <a:pPr eaLnBrk="1" hangingPunct="1">
              <a:lnSpc>
                <a:spcPct val="114000"/>
              </a:lnSpc>
            </a:pPr>
            <a:r>
              <a:rPr lang="en-US" altLang="en-US" sz="2100" dirty="0"/>
              <a:t>Since the hash value is shorter, we have conflict:</a:t>
            </a:r>
          </a:p>
          <a:p>
            <a:pPr lvl="1" eaLnBrk="1" hangingPunct="1">
              <a:lnSpc>
                <a:spcPct val="114000"/>
              </a:lnSpc>
            </a:pPr>
            <a:r>
              <a:rPr lang="en-US" altLang="en-US" sz="1800" dirty="0"/>
              <a:t>We can easily rule out files, but cannot guarantee this is the origin file</a:t>
            </a:r>
          </a:p>
          <a:p>
            <a:pPr lvl="1" eaLnBrk="1" hangingPunct="1">
              <a:lnSpc>
                <a:spcPct val="114000"/>
              </a:lnSpc>
            </a:pPr>
            <a:r>
              <a:rPr lang="en-US" altLang="en-US" sz="1800" dirty="0"/>
              <a:t>Still good enough in courts, like DNA tests</a:t>
            </a:r>
          </a:p>
        </p:txBody>
      </p:sp>
      <p:sp>
        <p:nvSpPr>
          <p:cNvPr id="5" name="Rectangle 2">
            <a:extLst>
              <a:ext uri="{FF2B5EF4-FFF2-40B4-BE49-F238E27FC236}">
                <a16:creationId xmlns:a16="http://schemas.microsoft.com/office/drawing/2014/main" id="{5912751A-5BB7-5D3E-BD39-00A50BD4BC22}"/>
              </a:ext>
            </a:extLst>
          </p:cNvPr>
          <p:cNvSpPr>
            <a:spLocks noGrp="1" noChangeArrowheads="1"/>
          </p:cNvSpPr>
          <p:nvPr>
            <p:ph type="title"/>
          </p:nvPr>
        </p:nvSpPr>
        <p:spPr>
          <a:xfrm>
            <a:off x="102700" y="270875"/>
            <a:ext cx="8520600" cy="572700"/>
          </a:xfrm>
        </p:spPr>
        <p:txBody>
          <a:bodyPr>
            <a:noAutofit/>
          </a:bodyPr>
          <a:lstStyle/>
          <a:p>
            <a:pPr eaLnBrk="1" hangingPunct="1"/>
            <a:r>
              <a:rPr lang="en-US" altLang="en-US" dirty="0"/>
              <a:t>Block 1: One Way Hash Function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4D46A252-19D2-2800-D902-FDD6AAA437A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08D169B3-9448-E74E-B090-9C0D94BE9221}" type="slidenum">
              <a:rPr lang="en-US" altLang="en-US" sz="1050"/>
              <a:pPr>
                <a:spcBef>
                  <a:spcPct val="0"/>
                </a:spcBef>
                <a:buFontTx/>
                <a:buNone/>
              </a:pPr>
              <a:t>31</a:t>
            </a:fld>
            <a:endParaRPr lang="en-US" altLang="en-US" sz="1050"/>
          </a:p>
        </p:txBody>
      </p:sp>
      <p:sp>
        <p:nvSpPr>
          <p:cNvPr id="27651" name="Rectangle 2">
            <a:extLst>
              <a:ext uri="{FF2B5EF4-FFF2-40B4-BE49-F238E27FC236}">
                <a16:creationId xmlns:a16="http://schemas.microsoft.com/office/drawing/2014/main" id="{1B785395-9CDF-55F0-78CC-1B80AA10F5D2}"/>
              </a:ext>
            </a:extLst>
          </p:cNvPr>
          <p:cNvSpPr>
            <a:spLocks noGrp="1" noChangeArrowheads="1"/>
          </p:cNvSpPr>
          <p:nvPr>
            <p:ph type="title"/>
          </p:nvPr>
        </p:nvSpPr>
        <p:spPr/>
        <p:txBody>
          <a:bodyPr>
            <a:noAutofit/>
          </a:bodyPr>
          <a:lstStyle/>
          <a:p>
            <a:pPr eaLnBrk="1" hangingPunct="1"/>
            <a:r>
              <a:rPr lang="en-US" altLang="en-US" dirty="0"/>
              <a:t>Block 1: One Way Hash Function</a:t>
            </a:r>
          </a:p>
        </p:txBody>
      </p:sp>
      <p:sp>
        <p:nvSpPr>
          <p:cNvPr id="27652" name="Rectangle 3">
            <a:extLst>
              <a:ext uri="{FF2B5EF4-FFF2-40B4-BE49-F238E27FC236}">
                <a16:creationId xmlns:a16="http://schemas.microsoft.com/office/drawing/2014/main" id="{B7E94F72-2C6E-4499-F092-B4614C971213}"/>
              </a:ext>
            </a:extLst>
          </p:cNvPr>
          <p:cNvSpPr>
            <a:spLocks noGrp="1" noChangeArrowheads="1"/>
          </p:cNvSpPr>
          <p:nvPr>
            <p:ph type="body" idx="1"/>
          </p:nvPr>
        </p:nvSpPr>
        <p:spPr/>
        <p:txBody>
          <a:bodyPr/>
          <a:lstStyle/>
          <a:p>
            <a:pPr eaLnBrk="1" hangingPunct="1"/>
            <a:r>
              <a:rPr lang="en-US" altLang="en-US" sz="2400" dirty="0"/>
              <a:t>Usage of hash function</a:t>
            </a:r>
          </a:p>
          <a:p>
            <a:pPr lvl="1" eaLnBrk="1" hangingPunct="1"/>
            <a:r>
              <a:rPr lang="en-US" altLang="en-US" sz="1800" dirty="0"/>
              <a:t>Timestamp a file and prove that you are the creator (can be used to timestamp the homework)</a:t>
            </a:r>
          </a:p>
          <a:p>
            <a:pPr lvl="1" eaLnBrk="1" hangingPunct="1"/>
            <a:r>
              <a:rPr lang="en-US" altLang="en-US" sz="1800" dirty="0"/>
              <a:t>Hash values of the downloaded files</a:t>
            </a:r>
          </a:p>
          <a:p>
            <a:pPr lvl="1" eaLnBrk="1" hangingPunct="1"/>
            <a:r>
              <a:rPr lang="en-US" altLang="en-US" sz="1800" dirty="0"/>
              <a:t>A commitment that cannot be easily changed</a:t>
            </a:r>
          </a:p>
          <a:p>
            <a:pPr lvl="1" eaLnBrk="1" hangingPunct="1"/>
            <a:r>
              <a:rPr lang="en-US" altLang="en-US" sz="1800" dirty="0"/>
              <a:t>Verify the integrity of the files in a file system</a:t>
            </a:r>
          </a:p>
          <a:p>
            <a:pPr lvl="2" eaLnBrk="1" hangingPunct="1"/>
            <a:r>
              <a:rPr lang="en-US" altLang="en-US" sz="1500" dirty="0"/>
              <a:t>Security problems: how and where to save the hash values</a:t>
            </a:r>
          </a:p>
          <a:p>
            <a:pPr lvl="2" eaLnBrk="1" hangingPunct="1"/>
            <a:r>
              <a:rPr lang="en-US" altLang="en-US" sz="1500" dirty="0"/>
              <a:t>Use a secret key</a:t>
            </a:r>
            <a:r>
              <a:rPr lang="en-US" altLang="en-US" sz="1500" i="1" dirty="0"/>
              <a:t> k, </a:t>
            </a:r>
            <a:r>
              <a:rPr lang="en-US" altLang="en-US" sz="1500" dirty="0"/>
              <a:t>do not store </a:t>
            </a:r>
            <a:r>
              <a:rPr lang="en-US" altLang="en-US" sz="1500" i="1" dirty="0"/>
              <a:t>k</a:t>
            </a:r>
            <a:r>
              <a:rPr lang="en-US" altLang="en-US" sz="1500" dirty="0"/>
              <a:t> on the computer</a:t>
            </a:r>
            <a:r>
              <a:rPr lang="en-US" altLang="en-US" sz="1500" i="1" dirty="0"/>
              <a:t>, </a:t>
            </a:r>
            <a:r>
              <a:rPr lang="en-US" altLang="en-US" sz="1500" dirty="0"/>
              <a:t>use</a:t>
            </a:r>
            <a:r>
              <a:rPr lang="en-US" altLang="en-US" sz="1500" i="1" dirty="0"/>
              <a:t> Hash(x, k)</a:t>
            </a:r>
            <a:r>
              <a:rPr lang="en-US" altLang="en-US" sz="1500" dirty="0"/>
              <a:t> to prevent change on the computer: usually called MAC code (message authentication code)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E09CAD17-DECB-CC00-0D4F-9FA0547FEB0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1097FFE0-84A6-9142-B1B6-3C75B3CD1398}" type="slidenum">
              <a:rPr lang="en-US" altLang="en-US" sz="1050"/>
              <a:pPr>
                <a:spcBef>
                  <a:spcPct val="0"/>
                </a:spcBef>
                <a:buFontTx/>
                <a:buNone/>
              </a:pPr>
              <a:t>32</a:t>
            </a:fld>
            <a:endParaRPr lang="en-US" altLang="en-US" sz="1050"/>
          </a:p>
        </p:txBody>
      </p:sp>
      <p:sp>
        <p:nvSpPr>
          <p:cNvPr id="29699" name="Rectangle 2">
            <a:extLst>
              <a:ext uri="{FF2B5EF4-FFF2-40B4-BE49-F238E27FC236}">
                <a16:creationId xmlns:a16="http://schemas.microsoft.com/office/drawing/2014/main" id="{75A2103C-2474-2511-112F-0851C1A4ABE1}"/>
              </a:ext>
            </a:extLst>
          </p:cNvPr>
          <p:cNvSpPr>
            <a:spLocks noGrp="1" noChangeArrowheads="1"/>
          </p:cNvSpPr>
          <p:nvPr>
            <p:ph type="title"/>
          </p:nvPr>
        </p:nvSpPr>
        <p:spPr/>
        <p:txBody>
          <a:bodyPr>
            <a:noAutofit/>
          </a:bodyPr>
          <a:lstStyle/>
          <a:p>
            <a:pPr eaLnBrk="1" hangingPunct="1"/>
            <a:r>
              <a:rPr lang="en-US" altLang="en-US" dirty="0"/>
              <a:t>Block 2: Symmetric Cryptography </a:t>
            </a:r>
          </a:p>
        </p:txBody>
      </p:sp>
      <p:sp>
        <p:nvSpPr>
          <p:cNvPr id="29700" name="Rectangle 3">
            <a:extLst>
              <a:ext uri="{FF2B5EF4-FFF2-40B4-BE49-F238E27FC236}">
                <a16:creationId xmlns:a16="http://schemas.microsoft.com/office/drawing/2014/main" id="{4760D738-ED3A-B399-2680-DBBA8484E4F4}"/>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Steps:</a:t>
            </a:r>
          </a:p>
          <a:p>
            <a:pPr lvl="1" eaLnBrk="1" hangingPunct="1">
              <a:lnSpc>
                <a:spcPct val="114000"/>
              </a:lnSpc>
              <a:buFontTx/>
              <a:buNone/>
            </a:pPr>
            <a:r>
              <a:rPr lang="en-US" altLang="en-US" sz="2000" dirty="0"/>
              <a:t>(1) Alice and Bob agree on a key </a:t>
            </a:r>
            <a:r>
              <a:rPr lang="en-US" altLang="en-US" sz="2000" i="1" dirty="0"/>
              <a:t>k</a:t>
            </a:r>
            <a:r>
              <a:rPr lang="en-US" altLang="en-US" sz="2000" dirty="0"/>
              <a:t> and an encryption algorithm</a:t>
            </a:r>
          </a:p>
          <a:p>
            <a:pPr lvl="1" eaLnBrk="1" hangingPunct="1">
              <a:lnSpc>
                <a:spcPct val="114000"/>
              </a:lnSpc>
              <a:buFontTx/>
              <a:buNone/>
            </a:pPr>
            <a:r>
              <a:rPr lang="en-US" altLang="en-US" sz="2000" dirty="0"/>
              <a:t>(2) Alice calculates </a:t>
            </a:r>
            <a:r>
              <a:rPr lang="en-US" altLang="en-US" sz="2000" dirty="0" err="1"/>
              <a:t>E_</a:t>
            </a:r>
            <a:r>
              <a:rPr lang="en-US" altLang="en-US" sz="2000" i="1" dirty="0" err="1"/>
              <a:t>k</a:t>
            </a:r>
            <a:r>
              <a:rPr lang="en-US" altLang="en-US" sz="2000" i="1" dirty="0"/>
              <a:t> </a:t>
            </a:r>
            <a:r>
              <a:rPr lang="en-US" altLang="en-US" sz="2000" dirty="0"/>
              <a:t>(message) and sends the cipher text to Bob</a:t>
            </a:r>
          </a:p>
          <a:p>
            <a:pPr lvl="1" eaLnBrk="1" hangingPunct="1">
              <a:lnSpc>
                <a:spcPct val="114000"/>
              </a:lnSpc>
              <a:buFontTx/>
              <a:buNone/>
            </a:pPr>
            <a:r>
              <a:rPr lang="en-US" altLang="en-US" sz="2000" dirty="0"/>
              <a:t>(3) Bob decrypts the message and gets the plaintext</a:t>
            </a:r>
          </a:p>
          <a:p>
            <a:pPr eaLnBrk="1" hangingPunct="1">
              <a:lnSpc>
                <a:spcPct val="114000"/>
              </a:lnSpc>
            </a:pPr>
            <a:r>
              <a:rPr lang="en-US" altLang="en-US" sz="2400" dirty="0"/>
              <a:t>Problems</a:t>
            </a:r>
          </a:p>
          <a:p>
            <a:pPr lvl="1" eaLnBrk="1" hangingPunct="1">
              <a:lnSpc>
                <a:spcPct val="114000"/>
              </a:lnSpc>
            </a:pPr>
            <a:r>
              <a:rPr lang="en-US" altLang="en-US" sz="2000" dirty="0"/>
              <a:t>How to determine the key: must in a secret place</a:t>
            </a:r>
          </a:p>
          <a:p>
            <a:pPr lvl="1" eaLnBrk="1" hangingPunct="1">
              <a:lnSpc>
                <a:spcPct val="114000"/>
              </a:lnSpc>
            </a:pPr>
            <a:r>
              <a:rPr lang="en-US" altLang="en-US" sz="2000" dirty="0"/>
              <a:t>How to convince other people it is from Alice instead of Bob</a:t>
            </a:r>
          </a:p>
          <a:p>
            <a:pPr lvl="1" eaLnBrk="1" hangingPunct="1">
              <a:lnSpc>
                <a:spcPct val="114000"/>
              </a:lnSpc>
            </a:pPr>
            <a:r>
              <a:rPr lang="en-US" altLang="en-US" sz="2000" dirty="0"/>
              <a:t>Number of keys increases fast, not scalable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79E37E4E-4BC6-140F-6DDC-6D96A93AAC7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AAA79D4-EB1F-444A-8A6D-ACC87C0C567F}" type="slidenum">
              <a:rPr lang="en-US" altLang="en-US" sz="1050"/>
              <a:pPr>
                <a:spcBef>
                  <a:spcPct val="0"/>
                </a:spcBef>
                <a:buFontTx/>
                <a:buNone/>
              </a:pPr>
              <a:t>33</a:t>
            </a:fld>
            <a:endParaRPr lang="en-US" altLang="en-US" sz="1050"/>
          </a:p>
        </p:txBody>
      </p:sp>
      <p:sp>
        <p:nvSpPr>
          <p:cNvPr id="31747" name="Rectangle 2">
            <a:extLst>
              <a:ext uri="{FF2B5EF4-FFF2-40B4-BE49-F238E27FC236}">
                <a16:creationId xmlns:a16="http://schemas.microsoft.com/office/drawing/2014/main" id="{6520CE80-36D5-2E42-C5F3-B5E03B23F427}"/>
              </a:ext>
            </a:extLst>
          </p:cNvPr>
          <p:cNvSpPr>
            <a:spLocks noGrp="1" noChangeArrowheads="1"/>
          </p:cNvSpPr>
          <p:nvPr>
            <p:ph type="title"/>
          </p:nvPr>
        </p:nvSpPr>
        <p:spPr/>
        <p:txBody>
          <a:bodyPr>
            <a:noAutofit/>
          </a:bodyPr>
          <a:lstStyle/>
          <a:p>
            <a:pPr eaLnBrk="1" hangingPunct="1"/>
            <a:r>
              <a:rPr lang="en-US" altLang="en-US" dirty="0"/>
              <a:t>Block 3: Asymmetric Cryptography</a:t>
            </a:r>
          </a:p>
        </p:txBody>
      </p:sp>
      <p:sp>
        <p:nvSpPr>
          <p:cNvPr id="31748" name="Rectangle 3">
            <a:extLst>
              <a:ext uri="{FF2B5EF4-FFF2-40B4-BE49-F238E27FC236}">
                <a16:creationId xmlns:a16="http://schemas.microsoft.com/office/drawing/2014/main" id="{CB2FBA1A-939C-6886-2E7E-996C9F5A43FB}"/>
              </a:ext>
            </a:extLst>
          </p:cNvPr>
          <p:cNvSpPr>
            <a:spLocks noGrp="1" noChangeArrowheads="1"/>
          </p:cNvSpPr>
          <p:nvPr>
            <p:ph type="body" idx="1"/>
          </p:nvPr>
        </p:nvSpPr>
        <p:spPr>
          <a:xfrm>
            <a:off x="198500" y="1246824"/>
            <a:ext cx="8520600" cy="3708633"/>
          </a:xfrm>
        </p:spPr>
        <p:txBody>
          <a:bodyPr>
            <a:normAutofit lnSpcReduction="10000"/>
          </a:bodyPr>
          <a:lstStyle/>
          <a:p>
            <a:pPr marL="400050" indent="-400050">
              <a:lnSpc>
                <a:spcPct val="114000"/>
              </a:lnSpc>
            </a:pPr>
            <a:r>
              <a:rPr lang="en-US" altLang="en-US" sz="2400" dirty="0"/>
              <a:t>First appeared in 1976, proposed by Diffie and Hellman</a:t>
            </a:r>
          </a:p>
          <a:p>
            <a:pPr marL="400050" indent="-400050">
              <a:lnSpc>
                <a:spcPct val="114000"/>
              </a:lnSpc>
            </a:pPr>
            <a:r>
              <a:rPr lang="en-US" altLang="en-US" sz="2400" dirty="0"/>
              <a:t>Two keys: public key and private key, it is almost impossible to get private key from public key.</a:t>
            </a:r>
          </a:p>
          <a:p>
            <a:pPr marL="400050" indent="-400050">
              <a:lnSpc>
                <a:spcPct val="114000"/>
              </a:lnSpc>
            </a:pPr>
            <a:r>
              <a:rPr lang="en-US" altLang="en-US" sz="2400" dirty="0"/>
              <a:t>A certain kind of trap door one way functions: private key is the secret</a:t>
            </a:r>
          </a:p>
          <a:p>
            <a:pPr marL="400050" indent="-400050">
              <a:lnSpc>
                <a:spcPct val="114000"/>
              </a:lnSpc>
            </a:pPr>
            <a:r>
              <a:rPr lang="en-US" altLang="en-US" sz="2400" dirty="0"/>
              <a:t>Steps:</a:t>
            </a:r>
          </a:p>
          <a:p>
            <a:pPr marL="685800" lvl="1" indent="-342900">
              <a:lnSpc>
                <a:spcPct val="114000"/>
              </a:lnSpc>
              <a:buFontTx/>
              <a:buAutoNum type="arabicParenBoth"/>
            </a:pPr>
            <a:r>
              <a:rPr lang="en-US" altLang="en-US" sz="1800" dirty="0"/>
              <a:t>Alice and Bob agree on a public key encryption algorithm</a:t>
            </a:r>
          </a:p>
          <a:p>
            <a:pPr marL="685800" lvl="1" indent="-342900">
              <a:lnSpc>
                <a:spcPct val="114000"/>
              </a:lnSpc>
              <a:buFontTx/>
              <a:buAutoNum type="arabicParenBoth"/>
            </a:pPr>
            <a:r>
              <a:rPr lang="en-US" altLang="en-US" sz="1800" dirty="0"/>
              <a:t>Bob sends his public key to Alice</a:t>
            </a:r>
          </a:p>
          <a:p>
            <a:pPr marL="685800" lvl="1" indent="-342900">
              <a:lnSpc>
                <a:spcPct val="114000"/>
              </a:lnSpc>
              <a:buFontTx/>
              <a:buAutoNum type="arabicParenBoth"/>
            </a:pPr>
            <a:r>
              <a:rPr lang="en-US" altLang="en-US" sz="1800" dirty="0"/>
              <a:t>Alice calculates </a:t>
            </a:r>
            <a:r>
              <a:rPr lang="en-US" altLang="en-US" sz="1800" dirty="0" err="1"/>
              <a:t>E_pubB</a:t>
            </a:r>
            <a:r>
              <a:rPr lang="en-US" altLang="en-US" sz="1800" i="1" dirty="0"/>
              <a:t> </a:t>
            </a:r>
            <a:r>
              <a:rPr lang="en-US" altLang="en-US" sz="1800" dirty="0"/>
              <a:t>(message) and sends the cipher text to Bob</a:t>
            </a:r>
          </a:p>
          <a:p>
            <a:pPr marL="685800" lvl="1" indent="-342900">
              <a:lnSpc>
                <a:spcPct val="114000"/>
              </a:lnSpc>
              <a:buFontTx/>
              <a:buAutoNum type="arabicParenBoth"/>
            </a:pPr>
            <a:r>
              <a:rPr lang="en-US" altLang="en-US" sz="1800" dirty="0"/>
              <a:t>Bob decrypts the message with the private key and gets the plaintext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852-C990-46BE-0E66-0689926545C6}"/>
              </a:ext>
            </a:extLst>
          </p:cNvPr>
          <p:cNvSpPr>
            <a:spLocks noGrp="1"/>
          </p:cNvSpPr>
          <p:nvPr>
            <p:ph type="title"/>
          </p:nvPr>
        </p:nvSpPr>
        <p:spPr/>
        <p:txBody>
          <a:bodyPr>
            <a:normAutofit fontScale="90000"/>
          </a:bodyPr>
          <a:lstStyle/>
          <a:p>
            <a:r>
              <a:rPr lang="en-US" altLang="en-US" dirty="0"/>
              <a:t>Block 3: Asymmetric Cryptography (continue)</a:t>
            </a:r>
            <a:endParaRPr lang="en-US" dirty="0"/>
          </a:p>
        </p:txBody>
      </p:sp>
      <p:sp>
        <p:nvSpPr>
          <p:cNvPr id="3" name="Content Placeholder 2">
            <a:extLst>
              <a:ext uri="{FF2B5EF4-FFF2-40B4-BE49-F238E27FC236}">
                <a16:creationId xmlns:a16="http://schemas.microsoft.com/office/drawing/2014/main" id="{C118346A-B8D6-C3D3-13E3-BE6F820B0585}"/>
              </a:ext>
            </a:extLst>
          </p:cNvPr>
          <p:cNvSpPr>
            <a:spLocks noGrp="1"/>
          </p:cNvSpPr>
          <p:nvPr>
            <p:ph idx="1"/>
          </p:nvPr>
        </p:nvSpPr>
        <p:spPr>
          <a:xfrm>
            <a:off x="198500" y="1246824"/>
            <a:ext cx="8520600" cy="3896675"/>
          </a:xfrm>
        </p:spPr>
        <p:txBody>
          <a:bodyPr>
            <a:normAutofit/>
          </a:bodyPr>
          <a:lstStyle/>
          <a:p>
            <a:pPr marL="400050" indent="-400050">
              <a:lnSpc>
                <a:spcPct val="114000"/>
              </a:lnSpc>
            </a:pPr>
            <a:r>
              <a:rPr lang="en-US" altLang="en-US" sz="2400" dirty="0"/>
              <a:t>Solve the problem in symmetric crypto methods: the key can be transferred in public</a:t>
            </a:r>
          </a:p>
          <a:p>
            <a:pPr marL="400050" indent="-400050">
              <a:lnSpc>
                <a:spcPct val="114000"/>
              </a:lnSpc>
            </a:pPr>
            <a:r>
              <a:rPr lang="en-US" altLang="en-US" sz="2400" dirty="0"/>
              <a:t>More scalable, easy for multicast</a:t>
            </a:r>
          </a:p>
          <a:p>
            <a:pPr marL="400050" indent="-400050">
              <a:lnSpc>
                <a:spcPct val="114000"/>
              </a:lnSpc>
            </a:pPr>
            <a:r>
              <a:rPr lang="en-US" altLang="en-US" sz="2400" dirty="0"/>
              <a:t>New problems:</a:t>
            </a:r>
          </a:p>
          <a:p>
            <a:pPr marL="685800" lvl="1" indent="-342900">
              <a:lnSpc>
                <a:spcPct val="114000"/>
              </a:lnSpc>
            </a:pPr>
            <a:r>
              <a:rPr lang="en-US" altLang="en-US" sz="2000" dirty="0"/>
              <a:t>How can we make sure it is Bob’s public key</a:t>
            </a:r>
          </a:p>
          <a:p>
            <a:pPr marL="971550" lvl="2" indent="-285750">
              <a:lnSpc>
                <a:spcPct val="114000"/>
              </a:lnSpc>
            </a:pPr>
            <a:r>
              <a:rPr lang="en-US" altLang="en-US" sz="1600" dirty="0"/>
              <a:t>Trusted Third Party</a:t>
            </a:r>
          </a:p>
          <a:p>
            <a:pPr marL="971550" lvl="2" indent="-285750">
              <a:lnSpc>
                <a:spcPct val="114000"/>
              </a:lnSpc>
            </a:pPr>
            <a:r>
              <a:rPr lang="en-US" altLang="en-US" sz="1600" dirty="0"/>
              <a:t>Certificate for the public key</a:t>
            </a:r>
          </a:p>
          <a:p>
            <a:pPr marL="685800" lvl="1" indent="-342900">
              <a:lnSpc>
                <a:spcPct val="114000"/>
              </a:lnSpc>
            </a:pPr>
            <a:r>
              <a:rPr lang="en-US" altLang="en-US" sz="2000" dirty="0"/>
              <a:t>How to guarantee the sender’s identity</a:t>
            </a:r>
          </a:p>
        </p:txBody>
      </p:sp>
      <p:sp>
        <p:nvSpPr>
          <p:cNvPr id="4" name="Slide Number Placeholder 3">
            <a:extLst>
              <a:ext uri="{FF2B5EF4-FFF2-40B4-BE49-F238E27FC236}">
                <a16:creationId xmlns:a16="http://schemas.microsoft.com/office/drawing/2014/main" id="{7ED770A5-EA75-BC34-1712-2BE45DCA46D4}"/>
              </a:ext>
            </a:extLst>
          </p:cNvPr>
          <p:cNvSpPr>
            <a:spLocks noGrp="1"/>
          </p:cNvSpPr>
          <p:nvPr>
            <p:ph type="sldNum" sz="quarter" idx="12"/>
          </p:nvPr>
        </p:nvSpPr>
        <p:spPr/>
        <p:txBody>
          <a:bodyPr/>
          <a:lstStyle/>
          <a:p>
            <a:fld id="{9DCE2E54-22D5-1445-8BC1-DEE9C38A6338}" type="slidenum">
              <a:rPr lang="en-US" altLang="en-US" smtClean="0"/>
              <a:pPr/>
              <a:t>34</a:t>
            </a:fld>
            <a:endParaRPr lang="en-US" altLang="en-US"/>
          </a:p>
        </p:txBody>
      </p:sp>
    </p:spTree>
    <p:extLst>
      <p:ext uri="{BB962C8B-B14F-4D97-AF65-F5344CB8AC3E}">
        <p14:creationId xmlns:p14="http://schemas.microsoft.com/office/powerpoint/2010/main" val="205799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766D9B34-10ED-1E8B-520C-EAA10F53AA5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94126CB-D29F-894F-B54A-17930E0DD38F}" type="slidenum">
              <a:rPr lang="en-US" altLang="en-US" sz="1050"/>
              <a:pPr>
                <a:spcBef>
                  <a:spcPct val="0"/>
                </a:spcBef>
                <a:buFontTx/>
                <a:buNone/>
              </a:pPr>
              <a:t>35</a:t>
            </a:fld>
            <a:endParaRPr lang="en-US" altLang="en-US" sz="1050"/>
          </a:p>
        </p:txBody>
      </p:sp>
      <p:sp>
        <p:nvSpPr>
          <p:cNvPr id="35843" name="Rectangle 2">
            <a:extLst>
              <a:ext uri="{FF2B5EF4-FFF2-40B4-BE49-F238E27FC236}">
                <a16:creationId xmlns:a16="http://schemas.microsoft.com/office/drawing/2014/main" id="{33EE0B6B-9BCD-00E1-C4BE-5E7E58B1CA2F}"/>
              </a:ext>
            </a:extLst>
          </p:cNvPr>
          <p:cNvSpPr>
            <a:spLocks noGrp="1" noChangeArrowheads="1"/>
          </p:cNvSpPr>
          <p:nvPr>
            <p:ph type="title"/>
          </p:nvPr>
        </p:nvSpPr>
        <p:spPr/>
        <p:txBody>
          <a:bodyPr>
            <a:normAutofit fontScale="90000"/>
          </a:bodyPr>
          <a:lstStyle/>
          <a:p>
            <a:pPr eaLnBrk="1" hangingPunct="1"/>
            <a:r>
              <a:rPr lang="en-US" altLang="en-US" dirty="0"/>
              <a:t>Hybrid Crypto Systems</a:t>
            </a:r>
          </a:p>
        </p:txBody>
      </p:sp>
      <p:sp>
        <p:nvSpPr>
          <p:cNvPr id="35844" name="Rectangle 3">
            <a:extLst>
              <a:ext uri="{FF2B5EF4-FFF2-40B4-BE49-F238E27FC236}">
                <a16:creationId xmlns:a16="http://schemas.microsoft.com/office/drawing/2014/main" id="{579BDD67-8145-7632-56B3-407A95C325E1}"/>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Symmetric methods are fast, easy to implement, but require special attention during key distribution</a:t>
            </a:r>
          </a:p>
          <a:p>
            <a:pPr eaLnBrk="1" hangingPunct="1">
              <a:lnSpc>
                <a:spcPct val="114000"/>
              </a:lnSpc>
            </a:pPr>
            <a:r>
              <a:rPr lang="en-US" altLang="en-US" sz="2400" dirty="0"/>
              <a:t>Asymmetric methods are slow, but more secure</a:t>
            </a:r>
          </a:p>
          <a:p>
            <a:pPr eaLnBrk="1" hangingPunct="1">
              <a:lnSpc>
                <a:spcPct val="114000"/>
              </a:lnSpc>
            </a:pPr>
            <a:r>
              <a:rPr lang="en-US" altLang="en-US" sz="2400" dirty="0"/>
              <a:t>Hybrid:</a:t>
            </a:r>
          </a:p>
          <a:p>
            <a:pPr lvl="1" eaLnBrk="1" hangingPunct="1">
              <a:lnSpc>
                <a:spcPct val="114000"/>
              </a:lnSpc>
            </a:pPr>
            <a:r>
              <a:rPr lang="en-US" altLang="en-US" sz="1800" dirty="0"/>
              <a:t>Using asymmetric method to distribute key</a:t>
            </a:r>
          </a:p>
          <a:p>
            <a:pPr lvl="1" eaLnBrk="1" hangingPunct="1">
              <a:lnSpc>
                <a:spcPct val="114000"/>
              </a:lnSpc>
            </a:pPr>
            <a:r>
              <a:rPr lang="en-US" altLang="en-US" sz="1800" dirty="0"/>
              <a:t>Using symmetric method to encrypt data</a:t>
            </a:r>
            <a:endParaRPr lang="en-US" alt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4227D70-BA68-C9E4-DD52-946BDCD211A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5737C66-51CC-E941-A8AF-9673A90D2208}" type="slidenum">
              <a:rPr lang="en-US" altLang="en-US" sz="1050"/>
              <a:pPr>
                <a:spcBef>
                  <a:spcPct val="0"/>
                </a:spcBef>
                <a:buFontTx/>
                <a:buNone/>
              </a:pPr>
              <a:t>36</a:t>
            </a:fld>
            <a:endParaRPr lang="en-US" altLang="en-US" sz="1050"/>
          </a:p>
        </p:txBody>
      </p:sp>
      <p:sp>
        <p:nvSpPr>
          <p:cNvPr id="37891" name="Rectangle 2">
            <a:extLst>
              <a:ext uri="{FF2B5EF4-FFF2-40B4-BE49-F238E27FC236}">
                <a16:creationId xmlns:a16="http://schemas.microsoft.com/office/drawing/2014/main" id="{383255DB-DCD0-7012-D4A8-F2D285E73AD0}"/>
              </a:ext>
            </a:extLst>
          </p:cNvPr>
          <p:cNvSpPr>
            <a:spLocks noGrp="1" noChangeArrowheads="1"/>
          </p:cNvSpPr>
          <p:nvPr>
            <p:ph type="title"/>
          </p:nvPr>
        </p:nvSpPr>
        <p:spPr/>
        <p:txBody>
          <a:bodyPr>
            <a:normAutofit fontScale="90000"/>
          </a:bodyPr>
          <a:lstStyle/>
          <a:p>
            <a:pPr eaLnBrk="1" hangingPunct="1"/>
            <a:r>
              <a:rPr lang="en-US" altLang="en-US" sz="3000" dirty="0"/>
              <a:t>Using Hybrid Crypto Systems</a:t>
            </a:r>
          </a:p>
        </p:txBody>
      </p:sp>
      <p:sp>
        <p:nvSpPr>
          <p:cNvPr id="37892" name="Rectangle 3">
            <a:extLst>
              <a:ext uri="{FF2B5EF4-FFF2-40B4-BE49-F238E27FC236}">
                <a16:creationId xmlns:a16="http://schemas.microsoft.com/office/drawing/2014/main" id="{80848EFB-910C-9C07-9863-587822B8592A}"/>
              </a:ext>
            </a:extLst>
          </p:cNvPr>
          <p:cNvSpPr>
            <a:spLocks noGrp="1" noChangeArrowheads="1"/>
          </p:cNvSpPr>
          <p:nvPr>
            <p:ph type="body" idx="1"/>
          </p:nvPr>
        </p:nvSpPr>
        <p:spPr/>
        <p:txBody>
          <a:bodyPr/>
          <a:lstStyle/>
          <a:p>
            <a:pPr indent="-457200"/>
            <a:r>
              <a:rPr lang="en-US" altLang="en-US" sz="2400" dirty="0"/>
              <a:t>Steps</a:t>
            </a:r>
          </a:p>
          <a:p>
            <a:pPr lvl="1" indent="-457200">
              <a:buFont typeface="+mj-lt"/>
              <a:buAutoNum type="arabicPeriod"/>
            </a:pPr>
            <a:r>
              <a:rPr lang="en-US" altLang="en-US" sz="1800" dirty="0"/>
              <a:t>Bob sends Alice his public key</a:t>
            </a:r>
          </a:p>
          <a:p>
            <a:pPr lvl="1" indent="-457200">
              <a:buFont typeface="+mj-lt"/>
              <a:buAutoNum type="arabicPeriod"/>
            </a:pPr>
            <a:r>
              <a:rPr lang="en-US" altLang="en-US" sz="1800" dirty="0"/>
              <a:t>Alice encrypts the session key with this public key and sends to Bob</a:t>
            </a:r>
          </a:p>
          <a:p>
            <a:pPr lvl="1" indent="-457200">
              <a:buFont typeface="+mj-lt"/>
              <a:buAutoNum type="arabicPeriod"/>
            </a:pPr>
            <a:r>
              <a:rPr lang="en-US" altLang="en-US" sz="1800" dirty="0"/>
              <a:t>Both Alice and Bob know the session key and can use it for data traffic</a:t>
            </a:r>
          </a:p>
          <a:p>
            <a:pPr indent="-457200"/>
            <a:r>
              <a:rPr lang="en-US" altLang="en-US" sz="2400" dirty="0"/>
              <a:t>Open question: why should B trust A’s capabilities to generate keys?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76192C1F-D61F-1AF7-A31E-ACF66EA34763}"/>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F918F156-4CFA-A344-86BA-5429D2272321}" type="slidenum">
              <a:rPr lang="en-US" altLang="en-US" sz="1050"/>
              <a:pPr>
                <a:spcBef>
                  <a:spcPct val="0"/>
                </a:spcBef>
                <a:buFontTx/>
                <a:buNone/>
              </a:pPr>
              <a:t>37</a:t>
            </a:fld>
            <a:endParaRPr lang="en-US" altLang="en-US" sz="1050"/>
          </a:p>
        </p:txBody>
      </p:sp>
      <p:sp>
        <p:nvSpPr>
          <p:cNvPr id="39939" name="Rectangle 2">
            <a:extLst>
              <a:ext uri="{FF2B5EF4-FFF2-40B4-BE49-F238E27FC236}">
                <a16:creationId xmlns:a16="http://schemas.microsoft.com/office/drawing/2014/main" id="{FE38361C-6683-F931-1771-4701B58C605E}"/>
              </a:ext>
            </a:extLst>
          </p:cNvPr>
          <p:cNvSpPr>
            <a:spLocks noGrp="1" noChangeArrowheads="1"/>
          </p:cNvSpPr>
          <p:nvPr>
            <p:ph type="title"/>
          </p:nvPr>
        </p:nvSpPr>
        <p:spPr/>
        <p:txBody>
          <a:bodyPr>
            <a:normAutofit fontScale="90000"/>
          </a:bodyPr>
          <a:lstStyle/>
          <a:p>
            <a:pPr eaLnBrk="1" hangingPunct="1"/>
            <a:r>
              <a:rPr lang="en-US" altLang="en-US" dirty="0"/>
              <a:t>Merkle’s Puzzle</a:t>
            </a:r>
          </a:p>
        </p:txBody>
      </p:sp>
      <p:sp>
        <p:nvSpPr>
          <p:cNvPr id="39940" name="Rectangle 3">
            <a:extLst>
              <a:ext uri="{FF2B5EF4-FFF2-40B4-BE49-F238E27FC236}">
                <a16:creationId xmlns:a16="http://schemas.microsoft.com/office/drawing/2014/main" id="{1A6F2E12-E1F2-6722-AF65-9B794CF32C23}"/>
              </a:ext>
            </a:extLst>
          </p:cNvPr>
          <p:cNvSpPr>
            <a:spLocks noGrp="1" noChangeArrowheads="1"/>
          </p:cNvSpPr>
          <p:nvPr>
            <p:ph type="body" idx="1"/>
          </p:nvPr>
        </p:nvSpPr>
        <p:spPr/>
        <p:txBody>
          <a:bodyPr>
            <a:normAutofit/>
          </a:bodyPr>
          <a:lstStyle/>
          <a:p>
            <a:pPr eaLnBrk="1" hangingPunct="1"/>
            <a:r>
              <a:rPr lang="en-US" altLang="en-US" sz="2400" dirty="0"/>
              <a:t>Make the life of an eavesdropper difficult</a:t>
            </a:r>
          </a:p>
          <a:p>
            <a:pPr lvl="1" eaLnBrk="1" hangingPunct="1"/>
            <a:r>
              <a:rPr lang="en-US" altLang="en-US" sz="1800" dirty="0"/>
              <a:t>The receiver can randomly choose one message</a:t>
            </a:r>
          </a:p>
          <a:p>
            <a:pPr lvl="1" eaLnBrk="1" hangingPunct="1"/>
            <a:r>
              <a:rPr lang="en-US" altLang="en-US" sz="1800" dirty="0"/>
              <a:t>The eavesdropper has to try almost all of them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F5F83009-96A2-EB94-5F0B-918CED0E80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0F9120C-35C3-7C4B-A6C2-961D13AC02C3}" type="slidenum">
              <a:rPr lang="en-US" altLang="en-US" sz="1050"/>
              <a:pPr>
                <a:spcBef>
                  <a:spcPct val="0"/>
                </a:spcBef>
                <a:buFontTx/>
                <a:buNone/>
              </a:pPr>
              <a:t>38</a:t>
            </a:fld>
            <a:endParaRPr lang="en-US" altLang="en-US" sz="1050"/>
          </a:p>
        </p:txBody>
      </p:sp>
      <p:sp>
        <p:nvSpPr>
          <p:cNvPr id="40963" name="Rectangle 2">
            <a:extLst>
              <a:ext uri="{FF2B5EF4-FFF2-40B4-BE49-F238E27FC236}">
                <a16:creationId xmlns:a16="http://schemas.microsoft.com/office/drawing/2014/main" id="{FDC987C3-CBB0-7E2B-1548-22E4B10B0A22}"/>
              </a:ext>
            </a:extLst>
          </p:cNvPr>
          <p:cNvSpPr>
            <a:spLocks noGrp="1" noChangeArrowheads="1"/>
          </p:cNvSpPr>
          <p:nvPr>
            <p:ph type="title"/>
          </p:nvPr>
        </p:nvSpPr>
        <p:spPr/>
        <p:txBody>
          <a:bodyPr>
            <a:normAutofit fontScale="90000"/>
          </a:bodyPr>
          <a:lstStyle/>
          <a:p>
            <a:pPr eaLnBrk="1" hangingPunct="1"/>
            <a:r>
              <a:rPr lang="en-US" altLang="en-US" dirty="0"/>
              <a:t>Block 4: Digital signature</a:t>
            </a:r>
          </a:p>
        </p:txBody>
      </p:sp>
      <p:sp>
        <p:nvSpPr>
          <p:cNvPr id="40964" name="Rectangle 3">
            <a:extLst>
              <a:ext uri="{FF2B5EF4-FFF2-40B4-BE49-F238E27FC236}">
                <a16:creationId xmlns:a16="http://schemas.microsoft.com/office/drawing/2014/main" id="{AD5266CB-85C1-0AEF-B900-EEA31C63524B}"/>
              </a:ext>
            </a:extLst>
          </p:cNvPr>
          <p:cNvSpPr>
            <a:spLocks noGrp="1" noChangeArrowheads="1"/>
          </p:cNvSpPr>
          <p:nvPr>
            <p:ph type="body" idx="1"/>
          </p:nvPr>
        </p:nvSpPr>
        <p:spPr/>
        <p:txBody>
          <a:bodyPr>
            <a:normAutofit/>
          </a:bodyPr>
          <a:lstStyle/>
          <a:p>
            <a:pPr eaLnBrk="1" hangingPunct="1"/>
            <a:r>
              <a:rPr lang="en-US" altLang="en-US" sz="2400" dirty="0"/>
              <a:t>Signature by symmetric encryption:</a:t>
            </a:r>
          </a:p>
          <a:p>
            <a:pPr lvl="1" eaLnBrk="1" hangingPunct="1"/>
            <a:r>
              <a:rPr lang="en-US" altLang="en-US" sz="2000" dirty="0"/>
              <a:t>TTP will get involved</a:t>
            </a:r>
          </a:p>
          <a:p>
            <a:pPr lvl="1" eaLnBrk="1" hangingPunct="1"/>
            <a:r>
              <a:rPr lang="en-US" altLang="en-US" sz="2000" dirty="0"/>
              <a:t>Who should store the encrypted messages?</a:t>
            </a:r>
          </a:p>
          <a:p>
            <a:pPr lvl="1" eaLnBrk="1" hangingPunct="1"/>
            <a:r>
              <a:rPr lang="en-US" altLang="en-US" sz="2000" dirty="0"/>
              <a:t>How to send to a third party: through TTP again</a:t>
            </a:r>
          </a:p>
          <a:p>
            <a:pPr eaLnBrk="1" hangingPunct="1"/>
            <a:r>
              <a:rPr lang="en-US" altLang="en-US" sz="2400" dirty="0"/>
              <a:t>Signature with asymmetric encryption</a:t>
            </a:r>
          </a:p>
          <a:p>
            <a:pPr lvl="1" eaLnBrk="1" hangingPunct="1"/>
            <a:r>
              <a:rPr lang="en-US" altLang="en-US" sz="2000" dirty="0"/>
              <a:t>Using the private key for signature</a:t>
            </a:r>
          </a:p>
          <a:p>
            <a:pPr lvl="1" eaLnBrk="1" hangingPunct="1"/>
            <a:r>
              <a:rPr lang="en-US" altLang="en-US" sz="2000" dirty="0"/>
              <a:t>If the signature is like “I owe Bob $100”, a timestamp should also be included in the signature to avoid replay attack.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CB3DA362-A092-F3B1-168A-6F026383F96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4E7264E7-47A0-824C-A553-A6E01EF22200}" type="slidenum">
              <a:rPr lang="en-US" altLang="en-US" sz="1050"/>
              <a:pPr>
                <a:spcBef>
                  <a:spcPct val="0"/>
                </a:spcBef>
                <a:buFontTx/>
                <a:buNone/>
              </a:pPr>
              <a:t>39</a:t>
            </a:fld>
            <a:endParaRPr lang="en-US" altLang="en-US" sz="1050"/>
          </a:p>
        </p:txBody>
      </p:sp>
      <p:sp>
        <p:nvSpPr>
          <p:cNvPr id="43011" name="Rectangle 2">
            <a:extLst>
              <a:ext uri="{FF2B5EF4-FFF2-40B4-BE49-F238E27FC236}">
                <a16:creationId xmlns:a16="http://schemas.microsoft.com/office/drawing/2014/main" id="{8CB75AA5-68D6-20A2-6919-1FA5CF25C3C2}"/>
              </a:ext>
            </a:extLst>
          </p:cNvPr>
          <p:cNvSpPr>
            <a:spLocks noGrp="1" noChangeArrowheads="1"/>
          </p:cNvSpPr>
          <p:nvPr>
            <p:ph type="title"/>
          </p:nvPr>
        </p:nvSpPr>
        <p:spPr/>
        <p:txBody>
          <a:bodyPr>
            <a:normAutofit fontScale="90000"/>
          </a:bodyPr>
          <a:lstStyle/>
          <a:p>
            <a:pPr eaLnBrk="1" hangingPunct="1"/>
            <a:r>
              <a:rPr lang="en-US" altLang="en-US"/>
              <a:t>Block 5: Random number</a:t>
            </a:r>
          </a:p>
        </p:txBody>
      </p:sp>
      <p:sp>
        <p:nvSpPr>
          <p:cNvPr id="43012" name="Rectangle 3">
            <a:extLst>
              <a:ext uri="{FF2B5EF4-FFF2-40B4-BE49-F238E27FC236}">
                <a16:creationId xmlns:a16="http://schemas.microsoft.com/office/drawing/2014/main" id="{1A939751-4B0D-F911-2B6C-626A76CD2E40}"/>
              </a:ext>
            </a:extLst>
          </p:cNvPr>
          <p:cNvSpPr>
            <a:spLocks noGrp="1" noChangeArrowheads="1"/>
          </p:cNvSpPr>
          <p:nvPr>
            <p:ph type="body" idx="1"/>
          </p:nvPr>
        </p:nvSpPr>
        <p:spPr/>
        <p:txBody>
          <a:bodyPr>
            <a:normAutofit/>
          </a:bodyPr>
          <a:lstStyle/>
          <a:p>
            <a:pPr eaLnBrk="1" hangingPunct="1"/>
            <a:r>
              <a:rPr lang="en-US" altLang="en-US" sz="2400" dirty="0"/>
              <a:t>Pseudo random numbers:</a:t>
            </a:r>
          </a:p>
          <a:p>
            <a:pPr lvl="1" eaLnBrk="1" hangingPunct="1"/>
            <a:r>
              <a:rPr lang="en-US" altLang="en-US" sz="1800" dirty="0"/>
              <a:t>Usually will repeat after a long sequence</a:t>
            </a:r>
          </a:p>
          <a:p>
            <a:pPr lvl="1" eaLnBrk="1" hangingPunct="1"/>
            <a:r>
              <a:rPr lang="en-US" altLang="en-US" sz="1800" dirty="0"/>
              <a:t>Must long enough</a:t>
            </a:r>
          </a:p>
          <a:p>
            <a:pPr eaLnBrk="1" hangingPunct="1"/>
            <a:r>
              <a:rPr lang="en-US" altLang="en-US" sz="2400" dirty="0"/>
              <a:t>Real random numbers:</a:t>
            </a:r>
          </a:p>
          <a:p>
            <a:pPr lvl="1" eaLnBrk="1" hangingPunct="1"/>
            <a:r>
              <a:rPr lang="en-US" altLang="en-US" sz="1800" dirty="0"/>
              <a:t>Lava lamp</a:t>
            </a:r>
          </a:p>
          <a:p>
            <a:pPr lvl="1" eaLnBrk="1" hangingPunct="1"/>
            <a:r>
              <a:rPr lang="en-US" altLang="en-US" sz="1800" dirty="0"/>
              <a:t>Earthquake strength or interval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B54FEEAC-A974-A9AE-7F21-671998F3193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946C63B-E616-4C45-BDF4-2CD29C906D76}" type="slidenum">
              <a:rPr lang="en-US" altLang="en-US" sz="1050"/>
              <a:pPr>
                <a:spcBef>
                  <a:spcPct val="0"/>
                </a:spcBef>
                <a:buFontTx/>
                <a:buNone/>
              </a:pPr>
              <a:t>40</a:t>
            </a:fld>
            <a:endParaRPr lang="en-US" altLang="en-US" sz="1050"/>
          </a:p>
        </p:txBody>
      </p:sp>
      <p:sp>
        <p:nvSpPr>
          <p:cNvPr id="44035" name="Rectangle 2">
            <a:extLst>
              <a:ext uri="{FF2B5EF4-FFF2-40B4-BE49-F238E27FC236}">
                <a16:creationId xmlns:a16="http://schemas.microsoft.com/office/drawing/2014/main" id="{60CA557A-96DD-349A-B21A-E247FC840773}"/>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4036" name="Rectangle 3">
            <a:extLst>
              <a:ext uri="{FF2B5EF4-FFF2-40B4-BE49-F238E27FC236}">
                <a16:creationId xmlns:a16="http://schemas.microsoft.com/office/drawing/2014/main" id="{977FA44B-B86C-60E2-7CAE-804A50259943}"/>
              </a:ext>
            </a:extLst>
          </p:cNvPr>
          <p:cNvSpPr>
            <a:spLocks noGrp="1" noChangeArrowheads="1"/>
          </p:cNvSpPr>
          <p:nvPr>
            <p:ph type="body" idx="1"/>
          </p:nvPr>
        </p:nvSpPr>
        <p:spPr/>
        <p:txBody>
          <a:bodyPr>
            <a:normAutofit/>
          </a:bodyPr>
          <a:lstStyle/>
          <a:p>
            <a:pPr eaLnBrk="1" hangingPunct="1"/>
            <a:r>
              <a:rPr lang="en-US" altLang="en-US" sz="2400" dirty="0"/>
              <a:t>Let’s assume that everyone in the network has a public-private key pair. Alice wants to send a message to Bob and convince that it is from Alice.</a:t>
            </a:r>
          </a:p>
          <a:p>
            <a:pPr eaLnBrk="1" hangingPunct="1"/>
            <a:r>
              <a:rPr lang="en-US" altLang="en-US" sz="2400" dirty="0"/>
              <a:t>For security communication, i.e., confidentiality and integrity, what shall we do?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C435F94D-624A-FDF1-4B19-9872635C541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B23F7E0-C23F-634D-8DE2-B79ADD5798A7}" type="slidenum">
              <a:rPr lang="en-US" altLang="en-US" sz="1050"/>
              <a:pPr>
                <a:spcBef>
                  <a:spcPct val="0"/>
                </a:spcBef>
                <a:buFontTx/>
                <a:buNone/>
              </a:pPr>
              <a:t>41</a:t>
            </a:fld>
            <a:endParaRPr lang="en-US" altLang="en-US" sz="1050"/>
          </a:p>
        </p:txBody>
      </p:sp>
      <p:sp>
        <p:nvSpPr>
          <p:cNvPr id="46083" name="Rectangle 2">
            <a:extLst>
              <a:ext uri="{FF2B5EF4-FFF2-40B4-BE49-F238E27FC236}">
                <a16:creationId xmlns:a16="http://schemas.microsoft.com/office/drawing/2014/main" id="{AD3A2303-FFBA-B194-FD60-533BE5ED5C69}"/>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6084" name="Rectangle 3">
            <a:extLst>
              <a:ext uri="{FF2B5EF4-FFF2-40B4-BE49-F238E27FC236}">
                <a16:creationId xmlns:a16="http://schemas.microsoft.com/office/drawing/2014/main" id="{949AE206-4C56-1114-8555-3EA1FF378F63}"/>
              </a:ext>
            </a:extLst>
          </p:cNvPr>
          <p:cNvSpPr>
            <a:spLocks noGrp="1" noChangeArrowheads="1"/>
          </p:cNvSpPr>
          <p:nvPr>
            <p:ph type="body" idx="1"/>
          </p:nvPr>
        </p:nvSpPr>
        <p:spPr/>
        <p:txBody>
          <a:bodyPr>
            <a:normAutofit lnSpcReduction="10000"/>
          </a:bodyPr>
          <a:lstStyle/>
          <a:p>
            <a:pPr eaLnBrk="1" hangingPunct="1"/>
            <a:r>
              <a:rPr lang="en-US" altLang="en-US" sz="2800" dirty="0"/>
              <a:t>Answer:</a:t>
            </a:r>
          </a:p>
          <a:p>
            <a:pPr lvl="1" eaLnBrk="1" hangingPunct="1"/>
            <a:r>
              <a:rPr lang="en-US" altLang="en-US" sz="2000" dirty="0"/>
              <a:t>Alice should first sign the message with her private key, then use Bob’s public key to encrypt the packet</a:t>
            </a:r>
          </a:p>
          <a:p>
            <a:pPr lvl="2" eaLnBrk="1" hangingPunct="1"/>
            <a:r>
              <a:rPr lang="en-US" altLang="en-US" sz="2000" dirty="0"/>
              <a:t>Reason 1: If Alice’s private key is the outer layer, everyone with Alice’s public key will be able to decrypt it.</a:t>
            </a:r>
          </a:p>
          <a:p>
            <a:pPr lvl="2" eaLnBrk="1" hangingPunct="1"/>
            <a:r>
              <a:rPr lang="en-US" altLang="en-US" sz="2000" dirty="0"/>
              <a:t>Reason 2: never sign a random string that you do not know what it is.</a:t>
            </a:r>
          </a:p>
          <a:p>
            <a:pPr lvl="1" eaLnBrk="1" hangingPunct="1"/>
            <a:r>
              <a:rPr lang="en-US" altLang="en-US" sz="2000" dirty="0"/>
              <a:t>Two pair of public-private keys for everyone: one for encryption, one for digital signature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3453919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(Continue)</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828165448"/>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888149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What’s cryptography?</a:t>
            </a:r>
            <a:endParaRPr dirty="0"/>
          </a:p>
          <a:p>
            <a:pPr marL="914400" lvl="1" indent="-317500" algn="l" rtl="0">
              <a:spcBef>
                <a:spcPts val="0"/>
              </a:spcBef>
              <a:spcAft>
                <a:spcPts val="0"/>
              </a:spcAft>
              <a:buSzPts val="1400"/>
              <a:buChar char="○"/>
            </a:pPr>
            <a:r>
              <a:rPr lang="en" dirty="0"/>
              <a:t>Communicating securely over insecure channels</a:t>
            </a:r>
            <a:endParaRPr dirty="0"/>
          </a:p>
          <a:p>
            <a:pPr marL="914400" lvl="1" indent="-317500" algn="l" rtl="0">
              <a:spcBef>
                <a:spcPts val="0"/>
              </a:spcBef>
              <a:spcAft>
                <a:spcPts val="0"/>
              </a:spcAft>
              <a:buSzPts val="1400"/>
              <a:buChar char="○"/>
            </a:pPr>
            <a:r>
              <a:rPr lang="en" dirty="0"/>
              <a:t>You should never write your own crypto! Use existing libraries instead.</a:t>
            </a:r>
            <a:endParaRPr dirty="0"/>
          </a:p>
          <a:p>
            <a:pPr marL="457200" lvl="0" indent="-342900" algn="l" rtl="0">
              <a:spcBef>
                <a:spcPts val="0"/>
              </a:spcBef>
              <a:spcAft>
                <a:spcPts val="0"/>
              </a:spcAft>
              <a:buSzPts val="1800"/>
              <a:buChar char="●"/>
            </a:pPr>
            <a:r>
              <a:rPr lang="en" dirty="0"/>
              <a:t>Definitions</a:t>
            </a:r>
            <a:endParaRPr dirty="0"/>
          </a:p>
          <a:p>
            <a:pPr marL="914400" lvl="1" indent="-317500" algn="l" rtl="0">
              <a:spcBef>
                <a:spcPts val="0"/>
              </a:spcBef>
              <a:spcAft>
                <a:spcPts val="0"/>
              </a:spcAft>
              <a:buSzPts val="1400"/>
              <a:buChar char="○"/>
            </a:pPr>
            <a:r>
              <a:rPr lang="en" dirty="0"/>
              <a:t>Alice and Bob want to send messages over an insecure channel. Eve can read anything sent over the insecure channel. Mallory can read or modify anything sent over the insecure channel.</a:t>
            </a:r>
            <a:endParaRPr dirty="0"/>
          </a:p>
          <a:p>
            <a:pPr marL="914400" lvl="1" indent="-317500" algn="l" rtl="0">
              <a:spcBef>
                <a:spcPts val="0"/>
              </a:spcBef>
              <a:spcAft>
                <a:spcPts val="0"/>
              </a:spcAft>
              <a:buSzPts val="1400"/>
              <a:buChar char="○"/>
            </a:pPr>
            <a:r>
              <a:rPr lang="en" dirty="0"/>
              <a:t>We want to ensure confidentiality (adversary can’t read message), integrity (adversary can’t modify message), and authenticity (prove message came from sender)</a:t>
            </a:r>
            <a:endParaRPr dirty="0"/>
          </a:p>
          <a:p>
            <a:pPr marL="914400" lvl="1" indent="-317500" algn="l" rtl="0">
              <a:spcBef>
                <a:spcPts val="0"/>
              </a:spcBef>
              <a:spcAft>
                <a:spcPts val="0"/>
              </a:spcAft>
              <a:buSzPts val="1400"/>
              <a:buChar char="○"/>
            </a:pPr>
            <a:r>
              <a:rPr lang="en" dirty="0"/>
              <a:t>Crypto uses secret keys. </a:t>
            </a:r>
            <a:r>
              <a:rPr lang="en" dirty="0" err="1"/>
              <a:t>Kerckhoff’s</a:t>
            </a:r>
            <a:r>
              <a:rPr lang="en" dirty="0"/>
              <a:t> principle says to assume the attacker knows the entire system, except the secret keys.</a:t>
            </a:r>
            <a:endParaRPr dirty="0"/>
          </a:p>
          <a:p>
            <a:pPr marL="914400" lvl="1" indent="-317500" algn="l" rtl="0">
              <a:spcBef>
                <a:spcPts val="0"/>
              </a:spcBef>
              <a:spcAft>
                <a:spcPts val="0"/>
              </a:spcAft>
              <a:buSzPts val="1400"/>
              <a:buChar char="○"/>
            </a:pPr>
            <a:r>
              <a:rPr lang="en" dirty="0"/>
              <a:t>There are several different threat models. </a:t>
            </a: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r="2095" b="9041"/>
          <a:stretch/>
        </p:blipFill>
        <p:spPr>
          <a:xfrm>
            <a:off x="3152737" y="2719850"/>
            <a:ext cx="2838526" cy="1860600"/>
          </a:xfrm>
          <a:prstGeom prst="rect">
            <a:avLst/>
          </a:prstGeom>
          <a:noFill/>
          <a:ln>
            <a:noFill/>
          </a:ln>
        </p:spPr>
      </p:pic>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830" name="Google Shape;830;p78"/>
          <p:cNvSpPr txBox="1"/>
          <p:nvPr/>
        </p:nvSpPr>
        <p:spPr>
          <a:xfrm>
            <a:off x="512100" y="4520775"/>
            <a:ext cx="8119800" cy="5727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data</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a:p>
            <a:pPr marL="914400" lvl="1" indent="-317500" algn="l" rtl="0">
              <a:spcBef>
                <a:spcPts val="0"/>
              </a:spcBef>
              <a:spcAft>
                <a:spcPts val="0"/>
              </a:spcAft>
              <a:buSzPts val="1400"/>
              <a:buChar char="○"/>
            </a:pPr>
            <a:r>
              <a:rPr lang="en" dirty="0"/>
              <a:t>… but they’re not identical properties</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1563</TotalTime>
  <Words>7852</Words>
  <Application>Microsoft Macintosh PowerPoint</Application>
  <PresentationFormat>On-screen Show (16:9)</PresentationFormat>
  <Paragraphs>1139</Paragraphs>
  <Slides>77</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Arial</vt:lpstr>
      <vt:lpstr>Cambria Math</vt:lpstr>
      <vt:lpstr>Courier New</vt:lpstr>
      <vt:lpstr>CS 161</vt:lpstr>
      <vt:lpstr>Announcements</vt:lpstr>
      <vt:lpstr>Last Time: Introduction and Security Principles</vt:lpstr>
      <vt:lpstr>Today’s Cunning Plan: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Three Types of Crypto</vt:lpstr>
      <vt:lpstr>Three Common Types of Crypto</vt:lpstr>
      <vt:lpstr>Secret-Key (Symmetric) Crypto</vt:lpstr>
      <vt:lpstr>Two Types of Symmetric Crypto</vt:lpstr>
      <vt:lpstr>Stream Ciphers</vt:lpstr>
      <vt:lpstr>PowerPoint Presentation</vt:lpstr>
      <vt:lpstr>Public-Key (Asymmetric) Crypto</vt:lpstr>
      <vt:lpstr>Hashing</vt:lpstr>
      <vt:lpstr>Building Blocks of Cryptography</vt:lpstr>
      <vt:lpstr>Cryptography Roadmap</vt:lpstr>
      <vt:lpstr>Building Blocks</vt:lpstr>
      <vt:lpstr>Block 1: One Way Functions</vt:lpstr>
      <vt:lpstr>Block 1: One Way Hash Function</vt:lpstr>
      <vt:lpstr>Block 1: One Way Hash Function</vt:lpstr>
      <vt:lpstr>Block 2: Symmetric Cryptography </vt:lpstr>
      <vt:lpstr>Block 3: Asymmetric Cryptography</vt:lpstr>
      <vt:lpstr>Block 3: Asymmetric Cryptography (continue)</vt:lpstr>
      <vt:lpstr>Hybrid Crypto Systems</vt:lpstr>
      <vt:lpstr>Using Hybrid Crypto Systems</vt:lpstr>
      <vt:lpstr>Merkle’s Puzzle</vt:lpstr>
      <vt:lpstr>Block 4: Digital signature</vt:lpstr>
      <vt:lpstr>Block 5: Random number</vt:lpstr>
      <vt:lpstr>Dual encryption</vt:lpstr>
      <vt:lpstr>Dual encryption</vt:lpstr>
      <vt:lpstr>Symmetric-Key Encryption</vt:lpstr>
      <vt:lpstr>Symmetric-Key Encryption</vt:lpstr>
      <vt:lpstr>Symmetric-Key Encryption: Definition</vt:lpstr>
      <vt:lpstr>Symmetric-Key Encryption: Definition</vt:lpstr>
      <vt:lpstr>Defining Confidentiality</vt:lpstr>
      <vt:lpstr>Defining Confidentiality</vt:lpstr>
      <vt:lpstr>Defining Confidentiality: (Continue)</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47</cp:revision>
  <dcterms:modified xsi:type="dcterms:W3CDTF">2023-08-23T01:30:05Z</dcterms:modified>
</cp:coreProperties>
</file>